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361" r:id="rId3"/>
    <p:sldId id="338" r:id="rId4"/>
    <p:sldId id="376" r:id="rId5"/>
    <p:sldId id="365" r:id="rId6"/>
    <p:sldId id="363" r:id="rId7"/>
    <p:sldId id="379" r:id="rId8"/>
    <p:sldId id="359" r:id="rId9"/>
    <p:sldId id="367" r:id="rId10"/>
    <p:sldId id="380" r:id="rId11"/>
    <p:sldId id="381" r:id="rId12"/>
    <p:sldId id="382" r:id="rId13"/>
    <p:sldId id="390" r:id="rId14"/>
    <p:sldId id="385" r:id="rId15"/>
    <p:sldId id="391" r:id="rId16"/>
    <p:sldId id="386" r:id="rId17"/>
    <p:sldId id="387" r:id="rId18"/>
    <p:sldId id="396" r:id="rId19"/>
    <p:sldId id="392" r:id="rId20"/>
    <p:sldId id="397" r:id="rId21"/>
    <p:sldId id="400" r:id="rId22"/>
    <p:sldId id="393" r:id="rId23"/>
    <p:sldId id="394" r:id="rId24"/>
    <p:sldId id="398" r:id="rId25"/>
    <p:sldId id="401" r:id="rId26"/>
    <p:sldId id="403" r:id="rId27"/>
    <p:sldId id="405" r:id="rId28"/>
    <p:sldId id="404" r:id="rId29"/>
    <p:sldId id="406" r:id="rId30"/>
    <p:sldId id="402" r:id="rId31"/>
    <p:sldId id="399" r:id="rId32"/>
    <p:sldId id="407" r:id="rId33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  <a:srgbClr val="C8D6F0"/>
    <a:srgbClr val="FFFFCC"/>
    <a:srgbClr val="F5E4E3"/>
    <a:srgbClr val="B8400A"/>
    <a:srgbClr val="4F81BD"/>
    <a:srgbClr val="FFE48F"/>
    <a:srgbClr val="D1EF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2" autoAdjust="0"/>
    <p:restoredTop sz="87517" autoAdjust="0"/>
  </p:normalViewPr>
  <p:slideViewPr>
    <p:cSldViewPr>
      <p:cViewPr>
        <p:scale>
          <a:sx n="60" d="100"/>
          <a:sy n="60" d="100"/>
        </p:scale>
        <p:origin x="1746" y="3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18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0A264-4BA6-4A69-ADC6-87B9E199371F}" type="datetimeFigureOut">
              <a:rPr lang="en-CA" smtClean="0"/>
              <a:t>2013-01-28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75D95-5EA8-4FDF-8E21-47F8666C94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99521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47EED11-CE3D-4CEF-BDB9-729955812074}" type="datetimeFigureOut">
              <a:rPr lang="en-CA" smtClean="0"/>
              <a:pPr/>
              <a:t>2013-01-28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E5D120C-4D72-4431-9575-712B598454A3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463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2013-01-28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2013-01-28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2013-01-28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34671-E0AD-45D6-B04D-AEEABE39C357}" type="datetimeFigureOut">
              <a:rPr lang="en-CA" smtClean="0"/>
              <a:pPr/>
              <a:t>2013-01-28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34671-E0AD-45D6-B04D-AEEABE39C357}" type="datetimeFigureOut">
              <a:rPr lang="en-CA" smtClean="0"/>
              <a:pPr/>
              <a:t>2013-01-28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56698-0B13-452A-A969-743CB353A324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egraphics.net/blog/tutorials/photoshop/photoshop-for-beginners-understanding-layer-mask/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ZCvZwwIq8gU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wegraphics.net/blog/tutorials/photoshop/photoshop-for-beginners-understanding-layer-mask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tiltshiftphotography.net/tilt-shift-photography-photoshop-tutorial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egraphics.net/blog/tutorials/photoshop/photoshop-for-beginners-understanding-layer-mask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ribd.com/doc/92203172/Photoshop-CS6-The-Missing-Manua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www.google.ca/url?sa=t&amp;rct=j&amp;q=&amp;esrc=s&amp;source=web&amp;cd=9&amp;sqi=2&amp;ved=0CGAQFjAI&amp;url=http://www.focalpress.com/uploadedFiles/Books/Book_Media/Photography/Pages%20from%20HotChiPs_CSX_lo_res.pdf&amp;ei=JSb8UMmFDcPm2gXd5IGIDw&amp;usg=AFQjCNExDC6Y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5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56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592" y="1700808"/>
            <a:ext cx="7772400" cy="3888432"/>
          </a:xfrm>
        </p:spPr>
        <p:txBody>
          <a:bodyPr>
            <a:normAutofit fontScale="90000"/>
          </a:bodyPr>
          <a:lstStyle/>
          <a:p>
            <a:r>
              <a:rPr lang="en-CA" sz="4000" b="1" dirty="0" smtClean="0"/>
              <a:t>CS2033a/b</a:t>
            </a:r>
            <a:br>
              <a:rPr lang="en-CA" sz="4000" b="1" dirty="0" smtClean="0"/>
            </a:br>
            <a:r>
              <a:rPr lang="en-CA" sz="4000" b="1" dirty="0" smtClean="0">
                <a:solidFill>
                  <a:srgbClr val="C00000"/>
                </a:solidFill>
              </a:rPr>
              <a:t>Lecture 3</a:t>
            </a:r>
            <a:br>
              <a:rPr lang="en-CA" sz="4000" b="1" dirty="0" smtClean="0">
                <a:solidFill>
                  <a:srgbClr val="C00000"/>
                </a:solidFill>
              </a:rPr>
            </a:br>
            <a:r>
              <a:rPr lang="en-CA" sz="4000" b="1" dirty="0" smtClean="0">
                <a:solidFill>
                  <a:srgbClr val="C00000"/>
                </a:solidFill>
              </a:rPr>
              <a:t>Image Manipulation II</a:t>
            </a:r>
            <a:r>
              <a:rPr lang="en-CA" sz="3600" dirty="0" smtClean="0"/>
              <a:t/>
            </a:r>
            <a:br>
              <a:rPr lang="en-CA" sz="3600" dirty="0" smtClean="0"/>
            </a:br>
            <a:r>
              <a:rPr lang="en-CA" sz="3600" dirty="0" smtClean="0"/>
              <a:t>“The cool stuff” </a:t>
            </a:r>
            <a:br>
              <a:rPr lang="en-CA" sz="3600" dirty="0" smtClean="0"/>
            </a:br>
            <a:r>
              <a:rPr lang="en-CA" sz="3600" dirty="0" smtClean="0"/>
              <a:t/>
            </a:r>
            <a:br>
              <a:rPr lang="en-CA" sz="3600" dirty="0" smtClean="0"/>
            </a:br>
            <a:r>
              <a:rPr lang="en-CA" sz="3600" dirty="0" smtClean="0"/>
              <a:t/>
            </a:r>
            <a:br>
              <a:rPr lang="en-CA" sz="3600" dirty="0" smtClean="0"/>
            </a:br>
            <a:r>
              <a:rPr lang="en-CA" sz="3600" dirty="0" smtClean="0"/>
              <a:t/>
            </a:r>
            <a:br>
              <a:rPr lang="en-CA" sz="3600" dirty="0" smtClean="0"/>
            </a:br>
            <a:r>
              <a:rPr lang="en-CA" sz="3600" dirty="0" smtClean="0"/>
              <a:t/>
            </a:r>
            <a:br>
              <a:rPr lang="en-CA" sz="3600" dirty="0" smtClean="0"/>
            </a:br>
            <a:r>
              <a:rPr lang="en-CA" sz="3600" dirty="0" smtClean="0"/>
              <a:t/>
            </a:r>
            <a:br>
              <a:rPr lang="en-CA" sz="3600" dirty="0" smtClean="0"/>
            </a:br>
            <a:r>
              <a:rPr lang="en-CA" sz="2700" b="1" dirty="0" smtClean="0"/>
              <a:t/>
            </a:r>
            <a:br>
              <a:rPr lang="en-CA" sz="2700" b="1" dirty="0" smtClean="0"/>
            </a:br>
            <a:r>
              <a:rPr lang="en-CA" sz="2700" b="1" dirty="0" err="1" smtClean="0">
                <a:latin typeface="Times New Roman" pitchFamily="18" charset="0"/>
                <a:ea typeface="Verdana" pitchFamily="34" charset="0"/>
                <a:cs typeface="Times New Roman" pitchFamily="18" charset="0"/>
              </a:rPr>
              <a:t>Vivi</a:t>
            </a:r>
            <a:r>
              <a:rPr lang="en-CA" sz="2700" b="1" dirty="0" smtClean="0"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CA" sz="2700" b="1" dirty="0" err="1" smtClean="0"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Tryphonopoulos</a:t>
            </a:r>
            <a:r>
              <a:rPr lang="en-CA" sz="3600" dirty="0" smtClean="0">
                <a:latin typeface="Cambria" pitchFamily="18" charset="0"/>
              </a:rPr>
              <a:t/>
            </a:r>
            <a:br>
              <a:rPr lang="en-CA" sz="3600" dirty="0" smtClean="0">
                <a:latin typeface="Cambria" pitchFamily="18" charset="0"/>
              </a:rPr>
            </a:br>
            <a:endParaRPr lang="en-CA" sz="3600" dirty="0">
              <a:latin typeface="Cambria" pitchFamily="18" charset="0"/>
            </a:endParaRPr>
          </a:p>
        </p:txBody>
      </p:sp>
      <p:pic>
        <p:nvPicPr>
          <p:cNvPr id="3" name="Picture 2" descr="https://encrypted-tbn0.gstatic.com/images?q=tbn:ANd9GcSPimfXyJV5kgtoBhtnYEP7ripaIXr-Z5iIj8gOCFTp8LH6jRZiA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3140968"/>
            <a:ext cx="4462740" cy="23762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764704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608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7" y="332656"/>
            <a:ext cx="3707904" cy="6562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79512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noProof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MASKS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179512" y="2996952"/>
            <a:ext cx="4968552" cy="403187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CA" sz="2800" b="1" dirty="0" smtClean="0">
                <a:solidFill>
                  <a:srgbClr val="C00000"/>
                </a:solidFill>
              </a:rPr>
              <a:t>So how does one work</a:t>
            </a:r>
            <a:br>
              <a:rPr lang="en-CA" sz="2800" b="1" dirty="0" smtClean="0">
                <a:solidFill>
                  <a:srgbClr val="C00000"/>
                </a:solidFill>
              </a:rPr>
            </a:br>
            <a:r>
              <a:rPr lang="en-CA" sz="2800" b="1" dirty="0" smtClean="0">
                <a:solidFill>
                  <a:srgbClr val="C00000"/>
                </a:solidFill>
              </a:rPr>
              <a:t>with Masks?</a:t>
            </a:r>
            <a:br>
              <a:rPr lang="en-CA" sz="2800" b="1" dirty="0" smtClean="0">
                <a:solidFill>
                  <a:srgbClr val="C00000"/>
                </a:solidFill>
              </a:rPr>
            </a:br>
            <a:endParaRPr lang="en-CA" sz="1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/>
            <a:r>
              <a:rPr lang="en-CA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Step 1:  (2 layers evident)</a:t>
            </a:r>
          </a:p>
          <a:p>
            <a:pPr marL="457200" indent="-457200">
              <a:buFont typeface="+mj-lt"/>
              <a:buAutoNum type="alphaLcParenR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You have your background scene.</a:t>
            </a:r>
          </a:p>
          <a:p>
            <a:pPr marL="457200" indent="-457200">
              <a:buFont typeface="+mj-lt"/>
              <a:buAutoNum type="alphaLcParenR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You have your person.</a:t>
            </a:r>
          </a:p>
          <a:p>
            <a:pPr marL="457200" indent="-457200">
              <a:buFont typeface="+mj-lt"/>
              <a:buAutoNum type="alphaLcParenR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Make sure you are on the layer of the model.</a:t>
            </a:r>
          </a:p>
          <a:p>
            <a:pPr marL="457200" indent="-457200">
              <a:buFont typeface="+mj-lt"/>
              <a:buAutoNum type="alphaLcParenR"/>
            </a:pPr>
            <a:r>
              <a:rPr lang="en-CA" sz="2000" b="1" dirty="0" smtClean="0">
                <a:solidFill>
                  <a:srgbClr val="C00000"/>
                </a:solidFill>
              </a:rPr>
              <a:t>Decide to make a selection or not</a:t>
            </a:r>
            <a:r>
              <a:rPr lang="en-CA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...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Press on “Add Layer Mask” icon</a:t>
            </a:r>
          </a:p>
          <a:p>
            <a:pPr marL="457200" indent="-457200">
              <a:buFont typeface="+mj-lt"/>
              <a:buAutoNum type="alphaLcParenR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9483" y="1844824"/>
            <a:ext cx="1484325" cy="920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03445" y="1412776"/>
            <a:ext cx="2169755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Oval 20"/>
          <p:cNvSpPr/>
          <p:nvPr/>
        </p:nvSpPr>
        <p:spPr>
          <a:xfrm>
            <a:off x="6444208" y="6353944"/>
            <a:ext cx="504056" cy="504056"/>
          </a:xfrm>
          <a:prstGeom prst="ellipse">
            <a:avLst/>
          </a:prstGeom>
          <a:noFill/>
          <a:ln w="57150">
            <a:solidFill>
              <a:srgbClr val="B84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" name="Straight Arrow Connector 22"/>
          <p:cNvCxnSpPr>
            <a:endCxn id="21" idx="2"/>
          </p:cNvCxnSpPr>
          <p:nvPr/>
        </p:nvCxnSpPr>
        <p:spPr>
          <a:xfrm>
            <a:off x="4355976" y="6237312"/>
            <a:ext cx="2088232" cy="36866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2" y="1208657"/>
            <a:ext cx="1152128" cy="1547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noProof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MASKS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0" y="908720"/>
            <a:ext cx="67687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Step 2 : </a:t>
            </a:r>
            <a:r>
              <a:rPr lang="en-CA" sz="2800" b="1" dirty="0" smtClean="0">
                <a:solidFill>
                  <a:srgbClr val="C00000"/>
                </a:solidFill>
              </a:rPr>
              <a:t>Select or not Select?</a:t>
            </a:r>
            <a:endParaRPr lang="en-CA" sz="2400" b="1" dirty="0" smtClean="0">
              <a:solidFill>
                <a:srgbClr val="C00000"/>
              </a:solidFill>
            </a:endParaRPr>
          </a:p>
          <a:p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1556792"/>
            <a:ext cx="579613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If Select</a:t>
            </a: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50850" indent="-450850">
              <a:buFont typeface="+mj-lt"/>
              <a:buAutoNum type="arabicPeriod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Use selection tool to select outline of person</a:t>
            </a:r>
          </a:p>
          <a:p>
            <a:pPr marL="450850" indent="-450850">
              <a:buFont typeface="+mj-lt"/>
              <a:buAutoNum type="arabicPeriod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Add a Layer Mask to the layer</a:t>
            </a:r>
          </a:p>
          <a:p>
            <a:pPr marL="450850" indent="-450850">
              <a:buFont typeface="+mj-lt"/>
              <a:buAutoNum type="arabicPeriod"/>
            </a:pPr>
            <a:r>
              <a:rPr lang="en-CA" sz="2000" dirty="0" smtClean="0">
                <a:solidFill>
                  <a:srgbClr val="6600FF"/>
                </a:solidFill>
              </a:rPr>
              <a:t>Layer mask is filled with </a:t>
            </a:r>
            <a:r>
              <a:rPr lang="en-CA" sz="2000" u="sng" dirty="0" smtClean="0">
                <a:solidFill>
                  <a:srgbClr val="6600FF"/>
                </a:solidFill>
              </a:rPr>
              <a:t>black and white</a:t>
            </a:r>
            <a:r>
              <a:rPr lang="en-CA" sz="2000" dirty="0" smtClean="0">
                <a:solidFill>
                  <a:srgbClr val="6600FF"/>
                </a:solidFill>
              </a:rPr>
              <a:t>. </a:t>
            </a:r>
          </a:p>
          <a:p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3356992"/>
            <a:ext cx="51845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If  don’t Select</a:t>
            </a: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55600" indent="-355600">
              <a:buFont typeface="+mj-lt"/>
              <a:buAutoNum type="arabicPeriod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Add a Layer Mask to the layer</a:t>
            </a:r>
          </a:p>
          <a:p>
            <a:pPr marL="355600" indent="-355600">
              <a:buFont typeface="+mj-lt"/>
              <a:buAutoNum type="arabicPeriod"/>
            </a:pPr>
            <a:r>
              <a:rPr lang="en-CA" sz="2000" dirty="0" smtClean="0">
                <a:solidFill>
                  <a:srgbClr val="6600FF"/>
                </a:solidFill>
              </a:rPr>
              <a:t>Layer mask is filled with </a:t>
            </a:r>
            <a:r>
              <a:rPr lang="en-CA" sz="2000" u="sng" dirty="0" smtClean="0">
                <a:solidFill>
                  <a:srgbClr val="6600FF"/>
                </a:solidFill>
              </a:rPr>
              <a:t>white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7698" y="4077072"/>
            <a:ext cx="3126301" cy="2780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1052736"/>
            <a:ext cx="3131840" cy="285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7020272" y="2348880"/>
            <a:ext cx="720080" cy="50405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7020272" y="5373216"/>
            <a:ext cx="720080" cy="50405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5220072" y="2636912"/>
            <a:ext cx="1728192" cy="144016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2" idx="1"/>
          </p:cNvCxnSpPr>
          <p:nvPr/>
        </p:nvCxnSpPr>
        <p:spPr>
          <a:xfrm>
            <a:off x="4139952" y="4221088"/>
            <a:ext cx="2880320" cy="1404156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51520" y="4797152"/>
            <a:ext cx="3096344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 smtClean="0"/>
              <a:t>Why is one mask filled </a:t>
            </a:r>
          </a:p>
          <a:p>
            <a:pPr algn="ctr"/>
            <a:r>
              <a:rPr lang="en-CA" sz="2400" b="1" dirty="0" smtClean="0"/>
              <a:t>with b/w and the other white? </a:t>
            </a:r>
            <a:endParaRPr lang="en-CA" sz="2400" b="1" dirty="0"/>
          </a:p>
        </p:txBody>
      </p:sp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59940" y="5035949"/>
            <a:ext cx="2245682" cy="1412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83212" y="0"/>
            <a:ext cx="2560788" cy="161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1700809"/>
            <a:ext cx="2936927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3" cstate="print"/>
          <a:srcRect b="6396"/>
          <a:stretch>
            <a:fillRect/>
          </a:stretch>
        </p:blipFill>
        <p:spPr bwMode="auto">
          <a:xfrm>
            <a:off x="0" y="1700808"/>
            <a:ext cx="2987824" cy="4602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>
          <a:xfrm>
            <a:off x="251520" y="692696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noProof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MASKS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1520" y="764704"/>
            <a:ext cx="676875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 smtClean="0"/>
              <a:t>Why is one mask filled </a:t>
            </a:r>
          </a:p>
          <a:p>
            <a:r>
              <a:rPr lang="en-CA" sz="2800" b="1" dirty="0" smtClean="0"/>
              <a:t>with b/w and the other white? </a:t>
            </a:r>
          </a:p>
          <a:p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4" cstate="print"/>
          <a:srcRect b="55021"/>
          <a:stretch>
            <a:fillRect/>
          </a:stretch>
        </p:blipFill>
        <p:spPr bwMode="auto">
          <a:xfrm>
            <a:off x="7524328" y="0"/>
            <a:ext cx="1619672" cy="1042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0" y="5445224"/>
            <a:ext cx="2448272" cy="3600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6372200" y="1772816"/>
            <a:ext cx="2771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/>
              <a:t>Remember:  “</a:t>
            </a:r>
            <a:r>
              <a:rPr lang="en-CA" sz="2400" u="sng" dirty="0" smtClean="0"/>
              <a:t>Black conceals white reveals</a:t>
            </a:r>
            <a:r>
              <a:rPr lang="en-CA" sz="2400" dirty="0" smtClean="0"/>
              <a:t>”</a:t>
            </a:r>
          </a:p>
          <a:p>
            <a:r>
              <a:rPr lang="en-CA" sz="2400" b="1" dirty="0" smtClean="0">
                <a:solidFill>
                  <a:srgbClr val="6600FF"/>
                </a:solidFill>
              </a:rPr>
              <a:t>A black mask</a:t>
            </a:r>
            <a:r>
              <a:rPr lang="en-CA" sz="2400" dirty="0" smtClean="0"/>
              <a:t> </a:t>
            </a:r>
            <a:r>
              <a:rPr lang="en-CA" sz="2400" b="1" u="sng" dirty="0" smtClean="0"/>
              <a:t>hides</a:t>
            </a:r>
            <a:r>
              <a:rPr lang="en-CA" sz="2400" dirty="0" smtClean="0"/>
              <a:t> everything</a:t>
            </a:r>
          </a:p>
          <a:p>
            <a:r>
              <a:rPr lang="en-CA" sz="2400" dirty="0" smtClean="0"/>
              <a:t>on that layer.</a:t>
            </a:r>
            <a:br>
              <a:rPr lang="en-CA" sz="2400" dirty="0" smtClean="0"/>
            </a:br>
            <a:r>
              <a:rPr lang="en-CA" sz="2400" dirty="0" smtClean="0"/>
              <a:t> </a:t>
            </a:r>
          </a:p>
          <a:p>
            <a:r>
              <a:rPr lang="en-CA" sz="2400" b="1" dirty="0" smtClean="0">
                <a:solidFill>
                  <a:srgbClr val="6600FF"/>
                </a:solidFill>
              </a:rPr>
              <a:t>A white mask</a:t>
            </a:r>
          </a:p>
          <a:p>
            <a:r>
              <a:rPr lang="en-CA" sz="2400" b="1" dirty="0" smtClean="0"/>
              <a:t>reveals</a:t>
            </a:r>
            <a:r>
              <a:rPr lang="en-CA" sz="2400" dirty="0" smtClean="0"/>
              <a:t> everything on that layer</a:t>
            </a:r>
          </a:p>
          <a:p>
            <a:r>
              <a:rPr lang="en-CA" sz="2400" dirty="0" smtClean="0"/>
              <a:t>= visible</a:t>
            </a:r>
            <a:endParaRPr lang="en-CA" sz="2400" dirty="0"/>
          </a:p>
        </p:txBody>
      </p:sp>
      <p:sp>
        <p:nvSpPr>
          <p:cNvPr id="26" name="Rectangle 25"/>
          <p:cNvSpPr/>
          <p:nvPr/>
        </p:nvSpPr>
        <p:spPr>
          <a:xfrm>
            <a:off x="3275856" y="5373216"/>
            <a:ext cx="2664296" cy="3600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1619672" y="2204864"/>
            <a:ext cx="1224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Selection was done</a:t>
            </a:r>
            <a:endParaRPr lang="en-CA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932040" y="2276872"/>
            <a:ext cx="1224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No Selection was done</a:t>
            </a:r>
            <a:endParaRPr lang="en-CA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404664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-99392"/>
            <a:ext cx="828092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noProof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MASKS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0" y="476672"/>
            <a:ext cx="58326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r>
              <a:rPr lang="en-CA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Step 3:</a:t>
            </a:r>
            <a:r>
              <a:rPr lang="en-CA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CA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Brush tool to paint pixels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23528" y="980728"/>
            <a:ext cx="5328592" cy="1323439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pPr marL="180975" indent="-180975"/>
            <a:r>
              <a:rPr lang="en-CA" sz="2000" b="1" dirty="0" smtClean="0">
                <a:solidFill>
                  <a:srgbClr val="C00000"/>
                </a:solidFill>
              </a:rPr>
              <a:t>Concept: Brush with :  (</a:t>
            </a:r>
            <a:r>
              <a:rPr lang="en-CA" sz="2000" b="1" u="sng" dirty="0" smtClean="0">
                <a:solidFill>
                  <a:srgbClr val="C00000"/>
                </a:solidFill>
              </a:rPr>
              <a:t>foreground</a:t>
            </a:r>
            <a:r>
              <a:rPr lang="en-CA" sz="2000" b="1" dirty="0" smtClean="0">
                <a:solidFill>
                  <a:srgbClr val="C00000"/>
                </a:solidFill>
              </a:rPr>
              <a:t> color)</a:t>
            </a:r>
            <a:br>
              <a:rPr lang="en-CA" sz="2000" b="1" dirty="0" smtClean="0">
                <a:solidFill>
                  <a:srgbClr val="C00000"/>
                </a:solidFill>
              </a:rPr>
            </a:br>
            <a:r>
              <a:rPr lang="en-CA" sz="2000" b="1" dirty="0" smtClean="0">
                <a:solidFill>
                  <a:srgbClr val="6600FF"/>
                </a:solidFill>
              </a:rPr>
              <a:t>Black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to remove areas you want to hide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000" b="1" dirty="0" smtClean="0">
                <a:solidFill>
                  <a:srgbClr val="6600FF"/>
                </a:solidFill>
              </a:rPr>
              <a:t>White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to bring back areas you want visible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000" b="1" dirty="0" smtClean="0">
                <a:solidFill>
                  <a:srgbClr val="6600FF"/>
                </a:solidFill>
              </a:rPr>
              <a:t>Grey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– controls opacity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076056" y="3140968"/>
            <a:ext cx="1512168" cy="0"/>
          </a:xfrm>
          <a:prstGeom prst="straightConnector1">
            <a:avLst/>
          </a:prstGeom>
          <a:ln w="3810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79512" y="2395240"/>
            <a:ext cx="6300192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CA" sz="2400" b="1" dirty="0" smtClean="0">
                <a:solidFill>
                  <a:srgbClr val="B8400A"/>
                </a:solidFill>
              </a:rPr>
              <a:t>In this case, we have a black mask: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We had selected too much prior to masking layer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Thus: we need to </a:t>
            </a:r>
            <a:r>
              <a:rPr lang="en-CA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bring back some pixels</a:t>
            </a:r>
            <a:br>
              <a:rPr lang="en-CA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CA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(make it visible) </a:t>
            </a:r>
          </a:p>
          <a:p>
            <a:pPr marL="457200" indent="-457200"/>
            <a:endParaRPr lang="en-CA" sz="1100" b="1" dirty="0" smtClean="0">
              <a:solidFill>
                <a:srgbClr val="C00000"/>
              </a:solidFill>
            </a:endParaRPr>
          </a:p>
          <a:p>
            <a:pPr marL="457200" indent="-457200"/>
            <a:r>
              <a:rPr lang="en-CA" sz="2000" b="1" dirty="0" smtClean="0">
                <a:solidFill>
                  <a:srgbClr val="C00000"/>
                </a:solidFill>
              </a:rPr>
              <a:t>Brush with White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Use </a:t>
            </a:r>
            <a:r>
              <a:rPr lang="en-CA" sz="2000" dirty="0" smtClean="0">
                <a:solidFill>
                  <a:srgbClr val="B8400A"/>
                </a:solidFill>
              </a:rPr>
              <a:t>Foreground color </a:t>
            </a:r>
            <a:r>
              <a:rPr lang="en-CA" sz="2000" dirty="0" smtClean="0">
                <a:solidFill>
                  <a:srgbClr val="B8400A"/>
                </a:solidFill>
                <a:sym typeface="Wingdings" pitchFamily="2" charset="2"/>
              </a:rPr>
              <a:t> </a:t>
            </a:r>
            <a:r>
              <a:rPr lang="en-CA" sz="2000" b="1" u="sng" dirty="0" smtClean="0">
                <a:solidFill>
                  <a:srgbClr val="B8400A"/>
                </a:solidFill>
                <a:sym typeface="Wingdings" pitchFamily="2" charset="2"/>
              </a:rPr>
              <a:t>White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Get your </a:t>
            </a:r>
            <a:r>
              <a:rPr lang="en-CA" sz="2000" dirty="0" smtClean="0">
                <a:solidFill>
                  <a:srgbClr val="C00000"/>
                </a:solidFill>
                <a:sym typeface="Wingdings" pitchFamily="2" charset="2"/>
              </a:rPr>
              <a:t>Brush Tool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Set the diameter and a soft edges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Click on your mask in the layer palette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And now start painting over the pieces you want </a:t>
            </a:r>
            <a:r>
              <a:rPr lang="en-CA" sz="2000" b="1" dirty="0" smtClean="0">
                <a:solidFill>
                  <a:srgbClr val="B8400A"/>
                </a:solidFill>
                <a:sym typeface="Wingdings" pitchFamily="2" charset="2"/>
              </a:rPr>
              <a:t>to appear 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(because you are </a:t>
            </a:r>
            <a:r>
              <a:rPr lang="en-CA" sz="2000" b="1" dirty="0" smtClean="0">
                <a:solidFill>
                  <a:srgbClr val="B8400A"/>
                </a:solidFill>
                <a:sym typeface="Wingdings" pitchFamily="2" charset="2"/>
              </a:rPr>
              <a:t>painting with </a:t>
            </a:r>
            <a:r>
              <a:rPr lang="en-CA" sz="2000" b="1" u="sng" dirty="0" smtClean="0">
                <a:solidFill>
                  <a:srgbClr val="B8400A"/>
                </a:solidFill>
                <a:sym typeface="Wingdings" pitchFamily="2" charset="2"/>
              </a:rPr>
              <a:t>white</a:t>
            </a:r>
            <a:r>
              <a:rPr lang="en-CA" sz="2000" b="1" dirty="0" smtClean="0">
                <a:solidFill>
                  <a:srgbClr val="B8400A"/>
                </a:solidFill>
                <a:sym typeface="Wingdings" pitchFamily="2" charset="2"/>
              </a:rPr>
              <a:t>) 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/>
            </a:r>
            <a:b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</a:b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  <a:sym typeface="Wingdings" pitchFamily="2" charset="2"/>
            </a:endParaRPr>
          </a:p>
          <a:p>
            <a:pPr marL="457200" indent="-457200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44208" y="2204864"/>
            <a:ext cx="2699792" cy="46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7308304" y="2276872"/>
            <a:ext cx="20162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/>
              <a:t>Black mask conceals</a:t>
            </a:r>
          </a:p>
          <a:p>
            <a:r>
              <a:rPr lang="en-CA" sz="2000" b="1" dirty="0" smtClean="0"/>
              <a:t>- Paint with white to make pixels visible</a:t>
            </a:r>
            <a:endParaRPr lang="en-CA" sz="2000" b="1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508104" y="3356992"/>
            <a:ext cx="1080120" cy="7200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4288" y="0"/>
            <a:ext cx="720080" cy="2067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 cstate="print"/>
          <a:srcRect b="8008"/>
          <a:stretch>
            <a:fillRect/>
          </a:stretch>
        </p:blipFill>
        <p:spPr bwMode="auto">
          <a:xfrm>
            <a:off x="8100392" y="0"/>
            <a:ext cx="576064" cy="2060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Straight Arrow Connector 35"/>
          <p:cNvCxnSpPr/>
          <p:nvPr/>
        </p:nvCxnSpPr>
        <p:spPr>
          <a:xfrm>
            <a:off x="6300192" y="764704"/>
            <a:ext cx="1008112" cy="21602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8028384" y="404664"/>
            <a:ext cx="792088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179512" y="6093296"/>
            <a:ext cx="5976664" cy="707886"/>
          </a:xfrm>
          <a:prstGeom prst="rect">
            <a:avLst/>
          </a:prstGeom>
          <a:solidFill>
            <a:srgbClr val="FFFFCC"/>
          </a:solidFill>
          <a:ln>
            <a:solidFill>
              <a:srgbClr val="F5E4E3"/>
            </a:solidFill>
          </a:ln>
        </p:spPr>
        <p:txBody>
          <a:bodyPr wrap="square">
            <a:spAutoFit/>
          </a:bodyPr>
          <a:lstStyle/>
          <a:p>
            <a:r>
              <a:rPr lang="en-CA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IF you ADDED TOO MUCH</a:t>
            </a:r>
            <a:r>
              <a:rPr lang="en-CA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/>
            </a:r>
            <a:br>
              <a:rPr lang="en-CA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</a:br>
            <a:r>
              <a:rPr lang="en-CA" b="1" dirty="0" smtClean="0">
                <a:solidFill>
                  <a:srgbClr val="C00000"/>
                </a:solidFill>
                <a:sym typeface="Wingdings" pitchFamily="2" charset="2"/>
              </a:rPr>
              <a:t>Swap to black AND brush  </a:t>
            </a:r>
            <a:r>
              <a:rPr lang="en-CA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  </a:t>
            </a:r>
            <a:r>
              <a:rPr lang="en-CA" sz="2000" u="sng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hide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 areas (conceals)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6256" y="0"/>
            <a:ext cx="504056" cy="2082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179512" y="3212976"/>
            <a:ext cx="6156176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/>
            <a:r>
              <a:rPr lang="en-CA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Brush with Black</a:t>
            </a:r>
          </a:p>
          <a:p>
            <a:pPr marL="355600" indent="-355600">
              <a:buFont typeface="+mj-lt"/>
              <a:buAutoNum type="arabicPeriod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Use </a:t>
            </a:r>
            <a:r>
              <a:rPr lang="en-CA" sz="2000" dirty="0" smtClean="0">
                <a:solidFill>
                  <a:srgbClr val="B8400A"/>
                </a:solidFill>
              </a:rPr>
              <a:t>Foreground color </a:t>
            </a:r>
            <a:r>
              <a:rPr lang="en-CA" sz="2000" dirty="0" smtClean="0">
                <a:solidFill>
                  <a:srgbClr val="B8400A"/>
                </a:solidFill>
                <a:sym typeface="Wingdings" pitchFamily="2" charset="2"/>
              </a:rPr>
              <a:t> </a:t>
            </a:r>
            <a:r>
              <a:rPr lang="en-CA" sz="2000" u="sng" dirty="0" smtClean="0">
                <a:solidFill>
                  <a:srgbClr val="B8400A"/>
                </a:solidFill>
                <a:sym typeface="Wingdings" pitchFamily="2" charset="2"/>
              </a:rPr>
              <a:t>black</a:t>
            </a:r>
          </a:p>
          <a:p>
            <a:pPr marL="355600" indent="-355600">
              <a:buFont typeface="+mj-lt"/>
              <a:buAutoNum type="arabicPeriod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Get your </a:t>
            </a:r>
            <a:r>
              <a:rPr lang="en-CA" sz="2000" dirty="0" smtClean="0">
                <a:solidFill>
                  <a:srgbClr val="C00000"/>
                </a:solidFill>
                <a:sym typeface="Wingdings" pitchFamily="2" charset="2"/>
              </a:rPr>
              <a:t>Brush Tool</a:t>
            </a:r>
          </a:p>
          <a:p>
            <a:pPr marL="355600" indent="-355600">
              <a:buFont typeface="+mj-lt"/>
              <a:buAutoNum type="arabicPeriod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Set the diameter and a soft edges</a:t>
            </a:r>
          </a:p>
          <a:p>
            <a:pPr marL="355600" indent="-355600">
              <a:buFont typeface="+mj-lt"/>
              <a:buAutoNum type="arabicPeriod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Click on your mask in the layer palette</a:t>
            </a:r>
          </a:p>
          <a:p>
            <a:pPr marL="355600" indent="-355600">
              <a:buFont typeface="+mj-lt"/>
              <a:buAutoNum type="arabicPeriod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And now start painting over the pieces you want to hide (since you </a:t>
            </a:r>
            <a:r>
              <a:rPr lang="en-CA" sz="2000" b="1" dirty="0" smtClean="0">
                <a:solidFill>
                  <a:srgbClr val="C00000"/>
                </a:solidFill>
                <a:sym typeface="Wingdings" pitchFamily="2" charset="2"/>
              </a:rPr>
              <a:t>are painting with </a:t>
            </a:r>
            <a:r>
              <a:rPr lang="en-CA" sz="2000" b="1" u="sng" dirty="0" smtClean="0">
                <a:solidFill>
                  <a:srgbClr val="C00000"/>
                </a:solidFill>
                <a:sym typeface="Wingdings" pitchFamily="2" charset="2"/>
              </a:rPr>
              <a:t>black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) </a:t>
            </a:r>
          </a:p>
          <a:p>
            <a:pPr marL="355600" indent="-355600"/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/>
            </a:r>
            <a:b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</a:br>
            <a:endParaRPr lang="en-CA" sz="1200" dirty="0" smtClean="0">
              <a:solidFill>
                <a:schemeClr val="tx1">
                  <a:lumMod val="95000"/>
                  <a:lumOff val="5000"/>
                </a:schemeClr>
              </a:solidFill>
              <a:sym typeface="Wingdings" pitchFamily="2" charset="2"/>
            </a:endParaRPr>
          </a:p>
        </p:txBody>
      </p: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3" cstate="print"/>
          <a:srcRect b="3859"/>
          <a:stretch>
            <a:fillRect/>
          </a:stretch>
        </p:blipFill>
        <p:spPr bwMode="auto">
          <a:xfrm>
            <a:off x="6300192" y="2158455"/>
            <a:ext cx="2843808" cy="4699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>
          <a:xfrm>
            <a:off x="251520" y="620688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25152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noProof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MASKS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79512" y="620688"/>
            <a:ext cx="5328592" cy="1323439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pPr marL="180975" indent="-180975"/>
            <a:r>
              <a:rPr lang="en-CA" sz="2000" b="1" dirty="0" smtClean="0">
                <a:solidFill>
                  <a:srgbClr val="C00000"/>
                </a:solidFill>
              </a:rPr>
              <a:t>Concept: Brush with :</a:t>
            </a:r>
            <a:br>
              <a:rPr lang="en-CA" sz="2000" b="1" dirty="0" smtClean="0">
                <a:solidFill>
                  <a:srgbClr val="C00000"/>
                </a:solidFill>
              </a:rPr>
            </a:br>
            <a:r>
              <a:rPr lang="en-CA" sz="2000" b="1" dirty="0" smtClean="0">
                <a:solidFill>
                  <a:srgbClr val="6600FF"/>
                </a:solidFill>
              </a:rPr>
              <a:t>Black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to remove areas you want to hide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000" b="1" dirty="0" smtClean="0">
                <a:solidFill>
                  <a:srgbClr val="6600FF"/>
                </a:solidFill>
              </a:rPr>
              <a:t>White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to bring back areas you want visible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000" b="1" dirty="0" smtClean="0">
                <a:solidFill>
                  <a:srgbClr val="6600FF"/>
                </a:solidFill>
              </a:rPr>
              <a:t>Grey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– controls opacity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24328" y="2420888"/>
            <a:ext cx="16196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/>
              <a:t>White mask reveals</a:t>
            </a:r>
          </a:p>
          <a:p>
            <a:r>
              <a:rPr lang="en-CA" sz="2000" b="1" dirty="0" smtClean="0"/>
              <a:t>- Paint with black to </a:t>
            </a:r>
            <a:r>
              <a:rPr lang="en-CA" sz="2000" b="1" u="sng" dirty="0" smtClean="0"/>
              <a:t>reveal</a:t>
            </a:r>
            <a:r>
              <a:rPr lang="en-CA" sz="2000" b="1" dirty="0" smtClean="0"/>
              <a:t> </a:t>
            </a:r>
            <a:r>
              <a:rPr lang="en-CA" sz="2000" b="1" dirty="0" smtClean="0"/>
              <a:t>pixels</a:t>
            </a:r>
            <a:endParaRPr lang="en-CA" sz="2000" b="1" dirty="0"/>
          </a:p>
        </p:txBody>
      </p:sp>
      <p:sp>
        <p:nvSpPr>
          <p:cNvPr id="21" name="Rectangle 20"/>
          <p:cNvSpPr/>
          <p:nvPr/>
        </p:nvSpPr>
        <p:spPr>
          <a:xfrm>
            <a:off x="0" y="1988840"/>
            <a:ext cx="64624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CA" sz="2400" b="1" dirty="0" smtClean="0">
                <a:solidFill>
                  <a:srgbClr val="B8400A"/>
                </a:solidFill>
              </a:rPr>
              <a:t>In this case, we have a white mask: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We have too much of the image revealed... </a:t>
            </a:r>
            <a:b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We want to </a:t>
            </a:r>
            <a:r>
              <a:rPr lang="en-CA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hide the pixels around the person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076056" y="3140968"/>
            <a:ext cx="1512168" cy="0"/>
          </a:xfrm>
          <a:prstGeom prst="straightConnector1">
            <a:avLst/>
          </a:prstGeom>
          <a:ln w="3810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868144" y="2852936"/>
            <a:ext cx="720080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79512" y="5657671"/>
            <a:ext cx="6156176" cy="1200329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pPr marL="355600" indent="-355600"/>
            <a:r>
              <a:rPr lang="en-CA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IF you REMOVED TOO MUCH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/>
            </a:r>
            <a:b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</a:br>
            <a:r>
              <a:rPr lang="en-CA" sz="2000" dirty="0" smtClean="0">
                <a:solidFill>
                  <a:srgbClr val="B8400A"/>
                </a:solidFill>
                <a:sym typeface="Wingdings" pitchFamily="2" charset="2"/>
              </a:rPr>
              <a:t>Swap to WHITE  AND brush </a:t>
            </a:r>
            <a:br>
              <a:rPr lang="en-CA" sz="2000" dirty="0" smtClean="0">
                <a:solidFill>
                  <a:srgbClr val="B8400A"/>
                </a:solidFill>
                <a:sym typeface="Wingdings" pitchFamily="2" charset="2"/>
              </a:rPr>
            </a:br>
            <a:r>
              <a:rPr lang="en-CA" sz="2000" dirty="0" smtClean="0">
                <a:solidFill>
                  <a:srgbClr val="B8400A"/>
                </a:solidFill>
                <a:sym typeface="Wingdings" pitchFamily="2" charset="2"/>
              </a:rPr>
              <a:t> 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  bring back areas to be </a:t>
            </a:r>
            <a:r>
              <a:rPr lang="en-CA" sz="2000" u="sng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white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 </a:t>
            </a:r>
            <a:b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</a:br>
            <a:endParaRPr lang="en-CA" sz="1200" dirty="0" smtClean="0">
              <a:solidFill>
                <a:schemeClr val="tx1">
                  <a:lumMod val="95000"/>
                  <a:lumOff val="5000"/>
                </a:schemeClr>
              </a:solidFill>
              <a:sym typeface="Wingdings" pitchFamily="2" charset="2"/>
            </a:endParaRPr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 cstate="print"/>
          <a:srcRect b="8008"/>
          <a:stretch>
            <a:fillRect/>
          </a:stretch>
        </p:blipFill>
        <p:spPr bwMode="auto">
          <a:xfrm>
            <a:off x="8100392" y="0"/>
            <a:ext cx="576064" cy="2060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1" name="Straight Arrow Connector 30"/>
          <p:cNvCxnSpPr/>
          <p:nvPr/>
        </p:nvCxnSpPr>
        <p:spPr>
          <a:xfrm flipV="1">
            <a:off x="6228184" y="1052736"/>
            <a:ext cx="792088" cy="28803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028384" y="404664"/>
            <a:ext cx="792088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620688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25152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noProof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MASKS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79512" y="692696"/>
            <a:ext cx="5328592" cy="1323439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pPr marL="180975" indent="-180975"/>
            <a:r>
              <a:rPr lang="en-CA" sz="2000" b="1" dirty="0" smtClean="0">
                <a:solidFill>
                  <a:srgbClr val="C00000"/>
                </a:solidFill>
              </a:rPr>
              <a:t>Concept: Brush with :</a:t>
            </a:r>
            <a:br>
              <a:rPr lang="en-CA" sz="2000" b="1" dirty="0" smtClean="0">
                <a:solidFill>
                  <a:srgbClr val="C00000"/>
                </a:solidFill>
              </a:rPr>
            </a:br>
            <a:r>
              <a:rPr lang="en-CA" sz="2000" b="1" dirty="0" smtClean="0">
                <a:solidFill>
                  <a:srgbClr val="6600FF"/>
                </a:solidFill>
              </a:rPr>
              <a:t>Black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to remove areas you want to hide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000" b="1" dirty="0" smtClean="0">
                <a:solidFill>
                  <a:srgbClr val="6600FF"/>
                </a:solidFill>
              </a:rPr>
              <a:t>White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to bring back areas you want visible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000" b="1" dirty="0" smtClean="0">
                <a:solidFill>
                  <a:srgbClr val="6600FF"/>
                </a:solidFill>
              </a:rPr>
              <a:t>Grey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– controls opacity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2276872"/>
            <a:ext cx="565212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CA" sz="2400" b="1" dirty="0" smtClean="0">
                <a:solidFill>
                  <a:srgbClr val="B8400A"/>
                </a:solidFill>
              </a:rPr>
              <a:t>What if we brush with Gray color 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It doesn’t matter whether you are on a </a:t>
            </a:r>
            <a:r>
              <a:rPr lang="en-CA" sz="2000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white or black mask.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000" dirty="0" smtClean="0">
                <a:solidFill>
                  <a:srgbClr val="C00000"/>
                </a:solidFill>
              </a:rPr>
              <a:t>Gray will reduce </a:t>
            </a:r>
            <a:r>
              <a:rPr lang="en-CA" sz="2000" u="sng" dirty="0" smtClean="0">
                <a:solidFill>
                  <a:srgbClr val="C00000"/>
                </a:solidFill>
              </a:rPr>
              <a:t>pixel</a:t>
            </a:r>
            <a:r>
              <a:rPr lang="en-CA" sz="2000" dirty="0" smtClean="0">
                <a:solidFill>
                  <a:srgbClr val="C00000"/>
                </a:solidFill>
              </a:rPr>
              <a:t> opacity </a:t>
            </a:r>
            <a:r>
              <a:rPr lang="en-CA" sz="2000" dirty="0" smtClean="0"/>
              <a:t/>
            </a:r>
            <a:br>
              <a:rPr lang="en-CA" sz="2000" dirty="0" smtClean="0"/>
            </a:br>
            <a:r>
              <a:rPr lang="en-CA" sz="2000" dirty="0" smtClean="0">
                <a:sym typeface="Wingdings" pitchFamily="2" charset="2"/>
              </a:rPr>
              <a:t> trying to hide pixels:  </a:t>
            </a:r>
            <a:r>
              <a:rPr lang="en-CA" sz="2000" b="1" dirty="0" smtClean="0">
                <a:sym typeface="Wingdings" pitchFamily="2" charset="2"/>
              </a:rPr>
              <a:t>partially</a:t>
            </a:r>
            <a:r>
              <a:rPr lang="en-CA" sz="2000" dirty="0" smtClean="0">
                <a:sym typeface="Wingdings" pitchFamily="2" charset="2"/>
              </a:rPr>
              <a:t> hide them</a:t>
            </a:r>
            <a:br>
              <a:rPr lang="en-CA" sz="2000" dirty="0" smtClean="0">
                <a:sym typeface="Wingdings" pitchFamily="2" charset="2"/>
              </a:rPr>
            </a:br>
            <a:r>
              <a:rPr lang="en-CA" sz="2000" dirty="0" smtClean="0">
                <a:sym typeface="Wingdings" pitchFamily="2" charset="2"/>
              </a:rPr>
              <a:t> trying to make pixels visible (or appear), </a:t>
            </a:r>
            <a:br>
              <a:rPr lang="en-CA" sz="2000" dirty="0" smtClean="0">
                <a:sym typeface="Wingdings" pitchFamily="2" charset="2"/>
              </a:rPr>
            </a:br>
            <a:r>
              <a:rPr lang="en-CA" sz="2000" dirty="0" smtClean="0">
                <a:sym typeface="Wingdings" pitchFamily="2" charset="2"/>
              </a:rPr>
              <a:t>     it will </a:t>
            </a:r>
            <a:r>
              <a:rPr lang="en-CA" sz="2000" b="1" dirty="0" smtClean="0">
                <a:sym typeface="Wingdings" pitchFamily="2" charset="2"/>
              </a:rPr>
              <a:t>partially</a:t>
            </a:r>
            <a:r>
              <a:rPr lang="en-CA" sz="2000" dirty="0" smtClean="0">
                <a:sym typeface="Wingdings" pitchFamily="2" charset="2"/>
              </a:rPr>
              <a:t> make them appear</a:t>
            </a: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73050" indent="-273050"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076056" y="3140968"/>
            <a:ext cx="1512168" cy="0"/>
          </a:xfrm>
          <a:prstGeom prst="straightConnector1">
            <a:avLst/>
          </a:prstGeom>
          <a:ln w="3810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 r="12500" b="19397"/>
          <a:stretch>
            <a:fillRect/>
          </a:stretch>
        </p:blipFill>
        <p:spPr bwMode="auto">
          <a:xfrm>
            <a:off x="7524328" y="0"/>
            <a:ext cx="576064" cy="2190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 cstate="print"/>
          <a:srcRect b="8008"/>
          <a:stretch>
            <a:fillRect/>
          </a:stretch>
        </p:blipFill>
        <p:spPr bwMode="auto">
          <a:xfrm>
            <a:off x="8423920" y="0"/>
            <a:ext cx="576064" cy="2060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ctangle 23"/>
          <p:cNvSpPr/>
          <p:nvPr/>
        </p:nvSpPr>
        <p:spPr>
          <a:xfrm>
            <a:off x="8351912" y="404664"/>
            <a:ext cx="792088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876256" y="1340768"/>
            <a:ext cx="72008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44927" y="2420888"/>
            <a:ext cx="3499073" cy="3998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7524328" y="2492896"/>
            <a:ext cx="1619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 smtClean="0"/>
              <a:t>Brushed with black</a:t>
            </a:r>
          </a:p>
          <a:p>
            <a:endParaRPr lang="en-CA" dirty="0"/>
          </a:p>
        </p:txBody>
      </p:sp>
      <p:sp>
        <p:nvSpPr>
          <p:cNvPr id="31" name="TextBox 30"/>
          <p:cNvSpPr txBox="1"/>
          <p:nvPr/>
        </p:nvSpPr>
        <p:spPr>
          <a:xfrm>
            <a:off x="3779912" y="5085184"/>
            <a:ext cx="16196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/>
              <a:t>Brushed with grey</a:t>
            </a:r>
          </a:p>
          <a:p>
            <a:endParaRPr lang="en-CA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292080" y="4509120"/>
            <a:ext cx="720080" cy="7920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8388424" y="3645024"/>
            <a:ext cx="144016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697694"/>
            <a:ext cx="3429397" cy="2160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47667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-17140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noProof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MASKS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323528" y="476672"/>
            <a:ext cx="813690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400" b="1" dirty="0" smtClean="0">
                <a:solidFill>
                  <a:srgbClr val="B8400A"/>
                </a:solidFill>
              </a:rPr>
              <a:t>I hope you are all asking yourself</a:t>
            </a:r>
          </a:p>
          <a:p>
            <a:pPr algn="ctr"/>
            <a:r>
              <a:rPr lang="en-CA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So what’s the difference between using </a:t>
            </a:r>
            <a:br>
              <a:rPr lang="en-CA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</a:br>
            <a:r>
              <a:rPr lang="en-CA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 Eraser  and a Mask?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/>
            </a:r>
            <a:b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</a:b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  <a:sym typeface="Wingdings" pitchFamily="2" charset="2"/>
            </a:endParaRPr>
          </a:p>
          <a:p>
            <a:pPr marL="457200" indent="-457200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1700808"/>
            <a:ext cx="5220072" cy="4893647"/>
          </a:xfrm>
          <a:prstGeom prst="rect">
            <a:avLst/>
          </a:prstGeom>
          <a:solidFill>
            <a:srgbClr val="F5E4E3"/>
          </a:solidFill>
        </p:spPr>
        <p:txBody>
          <a:bodyPr wrap="square">
            <a:spAutoFit/>
          </a:bodyPr>
          <a:lstStyle/>
          <a:p>
            <a:pPr marL="355600" indent="-355600"/>
            <a:endParaRPr lang="en-CA" sz="1200" dirty="0" smtClean="0">
              <a:solidFill>
                <a:schemeClr val="tx1">
                  <a:lumMod val="95000"/>
                  <a:lumOff val="5000"/>
                </a:schemeClr>
              </a:solidFill>
              <a:sym typeface="Wingdings" pitchFamily="2" charset="2"/>
            </a:endParaRPr>
          </a:p>
          <a:p>
            <a:pPr marL="457200" indent="-457200"/>
            <a:r>
              <a:rPr lang="en-CA" sz="2000" b="1" dirty="0" smtClean="0">
                <a:solidFill>
                  <a:srgbClr val="C00000"/>
                </a:solidFill>
                <a:sym typeface="Wingdings" pitchFamily="2" charset="2"/>
              </a:rPr>
              <a:t>ADVANTAGE  of MASKS:</a:t>
            </a:r>
          </a:p>
          <a:p>
            <a:pPr marL="355600" indent="-35560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Pixels are </a:t>
            </a:r>
            <a:r>
              <a:rPr lang="en-CA" sz="2000" b="1" dirty="0" smtClean="0">
                <a:solidFill>
                  <a:srgbClr val="C00000"/>
                </a:solidFill>
              </a:rPr>
              <a:t>NOT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removed </a:t>
            </a:r>
            <a:r>
              <a:rPr lang="en-CA" sz="2000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permanently</a:t>
            </a:r>
            <a:endParaRPr lang="en-CA" sz="2000" b="1" u="sng" dirty="0" smtClean="0">
              <a:solidFill>
                <a:srgbClr val="C00000"/>
              </a:solidFill>
            </a:endParaRPr>
          </a:p>
          <a:p>
            <a:pPr marL="355600" indent="-35560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They are </a:t>
            </a:r>
            <a:r>
              <a:rPr lang="en-CA" sz="2000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hidden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or  made </a:t>
            </a:r>
            <a:r>
              <a:rPr lang="en-CA" sz="2000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visible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</a:p>
          <a:p>
            <a:pPr marL="355600" indent="-35560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You can remove/add effortlessly 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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swapping between black/white until you get it right</a:t>
            </a:r>
          </a:p>
          <a:p>
            <a:pPr marL="355600" indent="-35560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Work during different  Photoshop sessions (still have accessibility to those pixels) </a:t>
            </a:r>
          </a:p>
          <a:p>
            <a:pPr marL="355600" indent="-355600">
              <a:buFont typeface="Arial" pitchFamily="34" charset="0"/>
              <a:buChar char="•"/>
            </a:pPr>
            <a:endParaRPr lang="en-CA" sz="2000" dirty="0" smtClean="0">
              <a:solidFill>
                <a:srgbClr val="B8400A"/>
              </a:solidFill>
            </a:endParaRPr>
          </a:p>
          <a:p>
            <a:pPr marL="355600" indent="-355600"/>
            <a:r>
              <a:rPr lang="en-CA" sz="2000" b="1" dirty="0" smtClean="0">
                <a:solidFill>
                  <a:srgbClr val="C00000"/>
                </a:solidFill>
              </a:rPr>
              <a:t>Power of masks: </a:t>
            </a:r>
          </a:p>
          <a:p>
            <a:pPr marL="355600" indent="-355600">
              <a:buFont typeface="Arial" pitchFamily="34" charset="0"/>
              <a:buChar char="•"/>
            </a:pPr>
            <a:r>
              <a:rPr lang="en-CA" sz="2000" dirty="0" smtClean="0"/>
              <a:t>You “mask” pixels, don’t </a:t>
            </a:r>
            <a:r>
              <a:rPr lang="en-CA" sz="2000" u="sng" dirty="0" smtClean="0"/>
              <a:t>eliminate</a:t>
            </a:r>
            <a:r>
              <a:rPr lang="en-CA" sz="2000" dirty="0" smtClean="0"/>
              <a:t> them!</a:t>
            </a:r>
          </a:p>
          <a:p>
            <a:pPr marL="355600" indent="-355600">
              <a:buFont typeface="Arial" pitchFamily="34" charset="0"/>
              <a:buChar char="•"/>
            </a:pPr>
            <a:r>
              <a:rPr lang="en-CA" sz="2000" dirty="0" smtClean="0"/>
              <a:t>If you mask pixels, you </a:t>
            </a:r>
            <a:r>
              <a:rPr lang="en-CA" sz="2000" u="sng" dirty="0" smtClean="0"/>
              <a:t>can</a:t>
            </a:r>
            <a:r>
              <a:rPr lang="en-CA" sz="2000" dirty="0" smtClean="0"/>
              <a:t> them at any time during the same session or another session.</a:t>
            </a:r>
            <a:endParaRPr lang="en-CA" sz="2000" dirty="0" smtClean="0">
              <a:solidFill>
                <a:srgbClr val="B8400A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64088" y="1628800"/>
            <a:ext cx="377991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/>
            <a:endParaRPr lang="en-CA" sz="1200" dirty="0" smtClean="0">
              <a:solidFill>
                <a:schemeClr val="tx1">
                  <a:lumMod val="95000"/>
                  <a:lumOff val="5000"/>
                </a:schemeClr>
              </a:solidFill>
              <a:sym typeface="Wingdings" pitchFamily="2" charset="2"/>
            </a:endParaRPr>
          </a:p>
          <a:p>
            <a:pPr marL="457200" indent="-457200"/>
            <a:r>
              <a:rPr lang="en-CA" sz="2000" b="1" dirty="0" smtClean="0">
                <a:solidFill>
                  <a:srgbClr val="C00000"/>
                </a:solidFill>
                <a:sym typeface="Wingdings" pitchFamily="2" charset="2"/>
              </a:rPr>
              <a:t>ERASER :</a:t>
            </a:r>
          </a:p>
          <a:p>
            <a:pPr marL="355600" indent="-35560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Once pixels are removed</a:t>
            </a:r>
            <a:b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</a:t>
            </a:r>
            <a:r>
              <a:rPr lang="en-CA" sz="2000" b="1" u="sng" dirty="0" smtClean="0">
                <a:solidFill>
                  <a:srgbClr val="C00000"/>
                </a:solidFill>
                <a:sym typeface="Wingdings" pitchFamily="2" charset="2"/>
              </a:rPr>
              <a:t>Permanently</a:t>
            </a:r>
            <a:r>
              <a:rPr lang="en-CA" sz="2000" b="1" dirty="0" smtClean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CA" sz="2000" b="1" dirty="0" smtClean="0">
                <a:solidFill>
                  <a:srgbClr val="C00000"/>
                </a:solidFill>
              </a:rPr>
              <a:t>removed!</a:t>
            </a:r>
          </a:p>
          <a:p>
            <a:pPr marL="355600" indent="-355600">
              <a:buFont typeface="Arial" pitchFamily="34" charset="0"/>
              <a:buChar char="•"/>
            </a:pPr>
            <a:r>
              <a:rPr lang="en-CA" sz="2000" dirty="0" smtClean="0"/>
              <a:t>If you </a:t>
            </a:r>
            <a:r>
              <a:rPr lang="en-CA" sz="2000" b="1" dirty="0" smtClean="0"/>
              <a:t>eliminate</a:t>
            </a:r>
            <a:r>
              <a:rPr lang="en-CA" sz="2000" dirty="0" smtClean="0"/>
              <a:t> them you lose them – can’t bring them back </a:t>
            </a:r>
          </a:p>
          <a:p>
            <a:pPr marL="355600" indent="-355600">
              <a:buFont typeface="Arial" pitchFamily="34" charset="0"/>
              <a:buChar char="•"/>
            </a:pPr>
            <a:r>
              <a:rPr lang="en-CA" sz="2000" dirty="0" smtClean="0"/>
              <a:t>Limited with Undo/step backwards </a:t>
            </a:r>
          </a:p>
          <a:p>
            <a:pPr marL="355600" indent="-355600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55600" indent="-355600"/>
            <a:r>
              <a:rPr lang="en-CA" sz="2000" b="1" dirty="0" smtClean="0">
                <a:solidFill>
                  <a:srgbClr val="C00000"/>
                </a:solidFill>
              </a:rPr>
              <a:t>HISTORY STATE:</a:t>
            </a:r>
          </a:p>
          <a:p>
            <a:pPr marL="355600" indent="-355600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Can go back to a state but what if you closed the file and want to work on file another day? </a:t>
            </a:r>
            <a:b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987824" y="6650251"/>
            <a:ext cx="615617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50" dirty="0" smtClean="0">
                <a:hlinkClick r:id="rId2"/>
              </a:rPr>
              <a:t>http://wegraphics.net/blog/tutorials/photoshop/photoshop-for-beginners-understanding-layer-mask/</a:t>
            </a:r>
            <a:endParaRPr lang="en-CA" sz="1050" dirty="0" smtClean="0"/>
          </a:p>
          <a:p>
            <a:endParaRPr lang="en-CA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620688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90105" y="0"/>
            <a:ext cx="2853895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5152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noProof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MASKS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179512" y="692696"/>
            <a:ext cx="5472608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r>
              <a:rPr lang="en-CA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PROBLEM with Masks:  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Still need accuracy on edges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400" dirty="0" smtClean="0">
                <a:solidFill>
                  <a:srgbClr val="C00000"/>
                </a:solidFill>
              </a:rPr>
              <a:t>Solution is Refine Mask 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(will learn in lab)</a:t>
            </a:r>
            <a:b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CA" sz="2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r>
              <a:rPr lang="en-CA" sz="2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Let’s look at this tutorial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1600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http://www.youtube.com/watch?v=ZCvZwwIq8gU</a:t>
            </a:r>
            <a:r>
              <a:rPr lang="en-CA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(8min )</a:t>
            </a:r>
            <a:br>
              <a:rPr lang="en-CA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CA" sz="2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r>
              <a:rPr lang="en-CA" sz="2000" b="1" dirty="0" smtClean="0">
                <a:solidFill>
                  <a:srgbClr val="B8400A"/>
                </a:solidFill>
              </a:rPr>
              <a:t>Smart Radius:</a:t>
            </a:r>
            <a:r>
              <a:rPr lang="en-CA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Automates the selection for us to refine those </a:t>
            </a:r>
            <a:r>
              <a:rPr lang="en-CA" sz="2000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edges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000" b="1" dirty="0" smtClean="0">
                <a:solidFill>
                  <a:srgbClr val="B8400A"/>
                </a:solidFill>
              </a:rPr>
              <a:t>Paint around the</a:t>
            </a:r>
            <a:r>
              <a:rPr lang="en-CA" sz="2000" b="1" dirty="0" smtClean="0">
                <a:solidFill>
                  <a:srgbClr val="C00000"/>
                </a:solidFill>
              </a:rPr>
              <a:t> edges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b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Look in those areas for a better selection</a:t>
            </a:r>
            <a:b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(great for fine details such as </a:t>
            </a:r>
            <a:r>
              <a:rPr lang="en-CA" sz="2000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hair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 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000" b="1" dirty="0" smtClean="0">
                <a:solidFill>
                  <a:srgbClr val="B8400A"/>
                </a:solidFill>
              </a:rPr>
              <a:t>Smooth</a:t>
            </a:r>
            <a:r>
              <a:rPr lang="en-CA" sz="2000" dirty="0" smtClean="0">
                <a:solidFill>
                  <a:srgbClr val="B8400A"/>
                </a:solidFill>
              </a:rPr>
              <a:t>: 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Smooth out the </a:t>
            </a:r>
            <a:r>
              <a:rPr lang="en-CA" sz="2000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jagged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edges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000" b="1" dirty="0" smtClean="0">
                <a:solidFill>
                  <a:srgbClr val="B8400A"/>
                </a:solidFill>
              </a:rPr>
              <a:t>Contrast: 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making the edge _____ (stronger)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000" b="1" dirty="0" smtClean="0">
                <a:solidFill>
                  <a:srgbClr val="B8400A"/>
                </a:solidFill>
              </a:rPr>
              <a:t>Shift Edge: 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pulling in or pulling out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000" b="1" dirty="0" smtClean="0">
                <a:solidFill>
                  <a:srgbClr val="B8400A"/>
                </a:solidFill>
              </a:rPr>
              <a:t>Decontaminate Colors: 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Helps the edges _______</a:t>
            </a:r>
            <a:r>
              <a:rPr lang="en-CA" sz="2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more with what is surrounding it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86450" y="1628800"/>
            <a:ext cx="3257550" cy="52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ectangle 22"/>
          <p:cNvSpPr/>
          <p:nvPr/>
        </p:nvSpPr>
        <p:spPr>
          <a:xfrm>
            <a:off x="5940152" y="2780928"/>
            <a:ext cx="504056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491880" y="3212976"/>
            <a:ext cx="2448272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620688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25152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noProof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MASKS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323528" y="620688"/>
            <a:ext cx="84969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r>
              <a:rPr lang="en-CA" sz="2800" b="1" dirty="0" smtClean="0">
                <a:solidFill>
                  <a:srgbClr val="C00000"/>
                </a:solidFill>
              </a:rPr>
              <a:t>Why Use Masks?</a:t>
            </a: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r>
              <a:rPr lang="en-CA" sz="2200" dirty="0" smtClean="0"/>
              <a:t>Instead of deleting a background , you swap it with another one</a:t>
            </a:r>
            <a:endParaRPr lang="en-CA" sz="2200" i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80975" indent="-180975">
              <a:buFont typeface="Arial" pitchFamily="34" charset="0"/>
              <a:buChar char="•"/>
            </a:pPr>
            <a:r>
              <a:rPr lang="en-CA" sz="2200" dirty="0" smtClean="0"/>
              <a:t>Allows you to manipulate specific parts of an image( blur a part of the image, adjust hue, saturation, puppet warp  etc.)  </a:t>
            </a: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 r="41325"/>
          <a:stretch>
            <a:fillRect/>
          </a:stretch>
        </p:blipFill>
        <p:spPr bwMode="auto">
          <a:xfrm>
            <a:off x="395536" y="2679543"/>
            <a:ext cx="2952328" cy="4178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 l="11834" t="10526" r="19099" b="13158"/>
          <a:stretch>
            <a:fillRect/>
          </a:stretch>
        </p:blipFill>
        <p:spPr bwMode="auto">
          <a:xfrm>
            <a:off x="3851920" y="3297358"/>
            <a:ext cx="2304256" cy="190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8184" y="3284984"/>
            <a:ext cx="2630410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620688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25152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noProof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MASKS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179512" y="6237312"/>
            <a:ext cx="972108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 smtClean="0"/>
              <a:t>Some awesome </a:t>
            </a:r>
            <a:r>
              <a:rPr lang="en-CA" sz="1600" dirty="0" err="1" smtClean="0"/>
              <a:t>efffects</a:t>
            </a:r>
            <a:r>
              <a:rPr lang="en-CA" sz="1600" dirty="0" smtClean="0"/>
              <a:t> with masks and ideas: </a:t>
            </a:r>
          </a:p>
          <a:p>
            <a:r>
              <a:rPr lang="en-CA" sz="1600" dirty="0" smtClean="0">
                <a:hlinkClick r:id="rId2"/>
              </a:rPr>
              <a:t>http://wegraphics.net/blog/tutorials/photoshop/photoshop-for-beginners-understanding-layer-mask/</a:t>
            </a:r>
            <a:endParaRPr lang="en-CA" sz="1600" dirty="0" smtClean="0"/>
          </a:p>
          <a:p>
            <a:endParaRPr lang="en-CA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12976"/>
            <a:ext cx="4535048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4352" y="3140968"/>
            <a:ext cx="4789648" cy="3258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323528" y="620688"/>
            <a:ext cx="849694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r>
              <a:rPr lang="en-CA" sz="2800" b="1" dirty="0" smtClean="0">
                <a:solidFill>
                  <a:srgbClr val="C00000"/>
                </a:solidFill>
              </a:rPr>
              <a:t>Why Use Masks?</a:t>
            </a: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1124744"/>
            <a:ext cx="849694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 err="1" smtClean="0"/>
              <a:t>Tilt_Shift</a:t>
            </a:r>
            <a:r>
              <a:rPr lang="en-CA" sz="2800" b="1" dirty="0" smtClean="0"/>
              <a:t>  Photography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000" dirty="0" smtClean="0"/>
              <a:t>Placing the </a:t>
            </a:r>
            <a:r>
              <a:rPr lang="en-CA" sz="2000" u="sng" dirty="0" smtClean="0"/>
              <a:t>focus on a subject</a:t>
            </a:r>
            <a:r>
              <a:rPr lang="en-CA" sz="2000" dirty="0" smtClean="0"/>
              <a:t> in the foreground  while blurring out the background  &amp; vice versa.  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dirty="0" smtClean="0"/>
              <a:t>When choosing a photograph for the tilt-shift effect, bear in mind that you want to give the </a:t>
            </a:r>
            <a:r>
              <a:rPr lang="en-CA" b="1" dirty="0" smtClean="0"/>
              <a:t>impression of a miniature model</a:t>
            </a:r>
            <a:r>
              <a:rPr lang="en-CA" dirty="0" smtClean="0"/>
              <a:t>.</a:t>
            </a:r>
            <a:br>
              <a:rPr lang="en-CA" dirty="0" smtClean="0"/>
            </a:br>
            <a:r>
              <a:rPr lang="en-CA" dirty="0" smtClean="0"/>
              <a:t>TIP:   Miniature models are usually viewed from above so try and choose a photo with an elevated viewpoint. Buildings, roads, traffic and railways are excellent choices but make sure there is a reasonable wide angle of view.</a:t>
            </a:r>
          </a:p>
          <a:p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LECTURE #3</a:t>
            </a:r>
            <a:r>
              <a:rPr kumimoji="0" lang="en-CA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OVERVIEW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467544" y="1196752"/>
            <a:ext cx="432048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r>
              <a:rPr lang="en-CA" sz="2000" b="1" dirty="0" smtClean="0">
                <a:solidFill>
                  <a:srgbClr val="C00000"/>
                </a:solidFill>
              </a:rPr>
              <a:t>Topics: 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What is a mask?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Why do we use masks?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Problems with other techniques and why masks are preferred  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How do you create a mask? </a:t>
            </a: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Understanding: What you are doing when creating a mask!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Types of Masks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Layer Masks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Quick Mask</a:t>
            </a:r>
          </a:p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" name="Picture 2" descr="https://encrypted-tbn0.gstatic.com/images?q=tbn:ANd9GcSPimfXyJV5kgtoBhtnYEP7ripaIXr-Z5iIj8gOCFTp8LH6jRZiA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1556792"/>
            <a:ext cx="3913020" cy="30963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620688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251520" y="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noProof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MASKS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72816"/>
            <a:ext cx="4306079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395536" y="692696"/>
            <a:ext cx="849694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r>
              <a:rPr lang="en-CA" sz="2800" b="1" dirty="0" smtClean="0">
                <a:solidFill>
                  <a:srgbClr val="C00000"/>
                </a:solidFill>
              </a:rPr>
              <a:t>Why Use Masks?</a:t>
            </a:r>
            <a:br>
              <a:rPr lang="en-CA" sz="2800" b="1" dirty="0" smtClean="0">
                <a:solidFill>
                  <a:srgbClr val="C00000"/>
                </a:solidFill>
              </a:rPr>
            </a:br>
            <a:endParaRPr lang="en-CA" sz="1000" b="1" dirty="0" smtClean="0">
              <a:solidFill>
                <a:srgbClr val="C00000"/>
              </a:solidFill>
            </a:endParaRPr>
          </a:p>
          <a:p>
            <a:pPr marL="180975" indent="-180975"/>
            <a:r>
              <a:rPr lang="en-CA" sz="2000" b="1" dirty="0" smtClean="0"/>
              <a:t>Tilt-Shift  Photography (Times Square, New York) </a:t>
            </a:r>
          </a:p>
          <a:p>
            <a:pPr marL="180975" indent="-180975"/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700808"/>
            <a:ext cx="4385840" cy="4371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323528" y="6165304"/>
            <a:ext cx="88204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 smtClean="0">
                <a:hlinkClick r:id="rId4"/>
              </a:rPr>
              <a:t>http://www.tiltshiftphotography.net/tilt-shift-photography-photoshop-tutorial/#.UPuWI2d36M0</a:t>
            </a:r>
            <a:endParaRPr lang="en-CA" sz="1600" dirty="0" smtClean="0"/>
          </a:p>
          <a:p>
            <a:endParaRPr lang="en-CA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1628800"/>
            <a:ext cx="4676148" cy="483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51520" y="188640"/>
            <a:ext cx="8496944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r>
              <a:rPr lang="en-CA" sz="2800" b="1" dirty="0" smtClean="0">
                <a:solidFill>
                  <a:srgbClr val="C00000"/>
                </a:solidFill>
              </a:rPr>
              <a:t>Why Use Masks?</a:t>
            </a:r>
            <a:br>
              <a:rPr lang="en-CA" sz="2800" b="1" dirty="0" smtClean="0">
                <a:solidFill>
                  <a:srgbClr val="C00000"/>
                </a:solidFill>
              </a:rPr>
            </a:br>
            <a:endParaRPr lang="en-CA" sz="1000" b="1" dirty="0" smtClean="0">
              <a:solidFill>
                <a:srgbClr val="C00000"/>
              </a:solidFill>
            </a:endParaRPr>
          </a:p>
          <a:p>
            <a:pPr marL="180975" indent="-180975"/>
            <a:r>
              <a:rPr lang="en-CA" sz="2000" b="1" dirty="0" smtClean="0"/>
              <a:t>Tilt-Shift  Photography ( Subject becomes focus, and everything around is blurry) </a:t>
            </a:r>
          </a:p>
          <a:p>
            <a:pPr marL="180975" indent="-180975"/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556792"/>
            <a:ext cx="3663340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4869160"/>
            <a:ext cx="1695213" cy="1700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556792"/>
            <a:ext cx="4063952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484784"/>
            <a:ext cx="4095677" cy="3055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95536" y="620688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Use Gradient Tool:  </a:t>
            </a:r>
            <a:r>
              <a:rPr lang="en-CA" sz="2000" dirty="0" smtClean="0"/>
              <a:t>To go from color to gently black and white </a:t>
            </a:r>
            <a:endParaRPr lang="en-CA" sz="2000" dirty="0"/>
          </a:p>
        </p:txBody>
      </p:sp>
      <p:sp>
        <p:nvSpPr>
          <p:cNvPr id="7" name="Rectangle 6"/>
          <p:cNvSpPr/>
          <p:nvPr/>
        </p:nvSpPr>
        <p:spPr>
          <a:xfrm>
            <a:off x="179512" y="5733256"/>
            <a:ext cx="972108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 smtClean="0"/>
              <a:t>Some awesome </a:t>
            </a:r>
            <a:r>
              <a:rPr lang="en-CA" sz="1600" dirty="0" err="1" smtClean="0"/>
              <a:t>efffects</a:t>
            </a:r>
            <a:r>
              <a:rPr lang="en-CA" sz="1600" dirty="0" smtClean="0"/>
              <a:t> with masks and ideas: </a:t>
            </a:r>
          </a:p>
          <a:p>
            <a:r>
              <a:rPr lang="en-CA" sz="1600" dirty="0" smtClean="0">
                <a:hlinkClick r:id="rId4"/>
              </a:rPr>
              <a:t>http://wegraphics.net/blog/tutorials/photoshop/photoshop-for-beginners-understanding-layer-mask/</a:t>
            </a:r>
            <a:endParaRPr lang="en-CA" sz="1600" dirty="0" smtClean="0"/>
          </a:p>
          <a:p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395536" y="188640"/>
            <a:ext cx="84969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r>
              <a:rPr lang="en-CA" sz="2800" b="1" dirty="0" smtClean="0">
                <a:solidFill>
                  <a:srgbClr val="C00000"/>
                </a:solidFill>
              </a:rPr>
              <a:t>Why Use Masks?</a:t>
            </a:r>
            <a:br>
              <a:rPr lang="en-CA" sz="2800" b="1" dirty="0" smtClean="0">
                <a:solidFill>
                  <a:srgbClr val="C00000"/>
                </a:solidFill>
              </a:rPr>
            </a:b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r="25772"/>
          <a:stretch>
            <a:fillRect/>
          </a:stretch>
        </p:blipFill>
        <p:spPr bwMode="auto">
          <a:xfrm>
            <a:off x="3419872" y="0"/>
            <a:ext cx="5494460" cy="659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9512" y="0"/>
            <a:ext cx="33123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Why Use Masks? </a:t>
            </a:r>
          </a:p>
          <a:p>
            <a:r>
              <a:rPr lang="en-CA" sz="2000" b="1" dirty="0" smtClean="0">
                <a:solidFill>
                  <a:srgbClr val="C00000"/>
                </a:solidFill>
              </a:rPr>
              <a:t>Hide text to make it appear that it is behind something</a:t>
            </a:r>
            <a:endParaRPr lang="en-CA" sz="2000" b="1" dirty="0">
              <a:solidFill>
                <a:srgbClr val="C000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75878" t="2388" r="2297" b="41061"/>
          <a:stretch>
            <a:fillRect/>
          </a:stretch>
        </p:blipFill>
        <p:spPr bwMode="auto">
          <a:xfrm>
            <a:off x="323528" y="1340768"/>
            <a:ext cx="3096344" cy="511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79512" y="6488668"/>
            <a:ext cx="89644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/>
              <a:t>Extracted from </a:t>
            </a:r>
            <a:r>
              <a:rPr lang="en-CA" sz="1400" dirty="0" smtClean="0">
                <a:hlinkClick r:id="rId3"/>
              </a:rPr>
              <a:t>http://www.scribd.com/doc/92203172/Photoshop-CS6-The-Missing-Manual</a:t>
            </a:r>
            <a:r>
              <a:rPr lang="en-CA" sz="1400" dirty="0" smtClean="0"/>
              <a:t>   go to pg 143</a:t>
            </a:r>
          </a:p>
          <a:p>
            <a:endParaRPr lang="en-CA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139952" y="2088232"/>
            <a:ext cx="5004048" cy="2031325"/>
          </a:xfrm>
          <a:prstGeom prst="rect">
            <a:avLst/>
          </a:prstGeom>
          <a:solidFill>
            <a:srgbClr val="C8D6F0"/>
          </a:solidFill>
        </p:spPr>
        <p:txBody>
          <a:bodyPr wrap="square" rtlCol="0">
            <a:spAutoFit/>
          </a:bodyPr>
          <a:lstStyle/>
          <a:p>
            <a:r>
              <a:rPr lang="en-CA" b="1" dirty="0" smtClean="0"/>
              <a:t>Quick Mask selections </a:t>
            </a:r>
            <a:r>
              <a:rPr lang="en-CA" dirty="0" smtClean="0">
                <a:sym typeface="Wingdings" pitchFamily="2" charset="2"/>
              </a:rPr>
              <a:t> Alternative to basic selection tools </a:t>
            </a:r>
            <a:r>
              <a:rPr lang="en-CA" dirty="0" err="1" smtClean="0">
                <a:sym typeface="Wingdings" pitchFamily="2" charset="2"/>
              </a:rPr>
              <a:t>ie</a:t>
            </a:r>
            <a:r>
              <a:rPr lang="en-CA" dirty="0" smtClean="0">
                <a:sym typeface="Wingdings" pitchFamily="2" charset="2"/>
              </a:rPr>
              <a:t>. Marquee, lasso etc.</a:t>
            </a:r>
          </a:p>
          <a:p>
            <a:r>
              <a:rPr lang="en-CA" dirty="0" smtClean="0">
                <a:sym typeface="Wingdings" pitchFamily="2" charset="2"/>
              </a:rPr>
              <a:t>Why? </a:t>
            </a:r>
            <a:r>
              <a:rPr lang="en-CA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Provides better accuracy – you are </a:t>
            </a:r>
            <a:r>
              <a:rPr lang="en-CA" b="1" dirty="0" smtClean="0">
                <a:solidFill>
                  <a:srgbClr val="C00000"/>
                </a:solidFill>
              </a:rPr>
              <a:t>painting on top of the areas </a:t>
            </a:r>
            <a:r>
              <a:rPr lang="en-CA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you want to select or excluder from selection</a:t>
            </a:r>
          </a:p>
          <a:p>
            <a:r>
              <a:rPr lang="en-CA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It is ________________unless you save it unless you save selection on a new layer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0"/>
            <a:ext cx="712879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/>
            <a:r>
              <a:rPr lang="en-CA" sz="3200" b="1" dirty="0" smtClean="0">
                <a:solidFill>
                  <a:srgbClr val="C00000"/>
                </a:solidFill>
              </a:rPr>
              <a:t>Mask Types we have explored</a:t>
            </a:r>
            <a:br>
              <a:rPr lang="en-CA" sz="3200" b="1" dirty="0" smtClean="0">
                <a:solidFill>
                  <a:srgbClr val="C00000"/>
                </a:solidFill>
              </a:rPr>
            </a:br>
            <a:endParaRPr lang="en-CA" sz="2800" b="1" dirty="0" smtClean="0">
              <a:solidFill>
                <a:srgbClr val="C00000"/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r>
              <a:rPr lang="en-CA" sz="2400" b="1" dirty="0" smtClean="0"/>
              <a:t>Clip Mask from Text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Layer Masks</a:t>
            </a:r>
            <a:br>
              <a:rPr lang="en-CA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CA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r>
              <a:rPr lang="en-CA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Quick Masks</a:t>
            </a:r>
          </a:p>
          <a:p>
            <a:pPr marL="180975" indent="-180975"/>
            <a:endParaRPr lang="en-CA" sz="28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11"/>
          <p:cNvPicPr>
            <a:picLocks noChangeAspect="1" noChangeArrowheads="1"/>
          </p:cNvPicPr>
          <p:nvPr/>
        </p:nvPicPr>
        <p:blipFill>
          <a:blip r:embed="rId2" cstate="print"/>
          <a:srcRect r="3354"/>
          <a:stretch>
            <a:fillRect/>
          </a:stretch>
        </p:blipFill>
        <p:spPr bwMode="auto">
          <a:xfrm>
            <a:off x="251520" y="4509120"/>
            <a:ext cx="2711430" cy="1725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r="41325" b="16322"/>
          <a:stretch>
            <a:fillRect/>
          </a:stretch>
        </p:blipFill>
        <p:spPr bwMode="auto">
          <a:xfrm>
            <a:off x="3347864" y="4384892"/>
            <a:ext cx="2088232" cy="2473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139952" y="576064"/>
            <a:ext cx="5004048" cy="1200329"/>
          </a:xfrm>
          <a:prstGeom prst="rect">
            <a:avLst/>
          </a:prstGeom>
          <a:solidFill>
            <a:srgbClr val="C8D6F0"/>
          </a:solidFill>
        </p:spPr>
        <p:txBody>
          <a:bodyPr wrap="square" rtlCol="0">
            <a:spAutoFit/>
          </a:bodyPr>
          <a:lstStyle/>
          <a:p>
            <a:pPr marL="177800" indent="-177800">
              <a:buFont typeface="Arial" pitchFamily="34" charset="0"/>
              <a:buChar char="•"/>
            </a:pPr>
            <a:r>
              <a:rPr lang="en-CA" b="1" dirty="0" smtClean="0"/>
              <a:t>In these cases we are making selections </a:t>
            </a:r>
            <a:r>
              <a:rPr lang="en-CA" dirty="0" smtClean="0">
                <a:sym typeface="Wingdings" pitchFamily="2" charset="2"/>
              </a:rPr>
              <a:t> Alternative to basic selection tools </a:t>
            </a:r>
            <a:r>
              <a:rPr lang="en-CA" dirty="0" err="1" smtClean="0">
                <a:sym typeface="Wingdings" pitchFamily="2" charset="2"/>
              </a:rPr>
              <a:t>ie</a:t>
            </a:r>
            <a:r>
              <a:rPr lang="en-CA" dirty="0" smtClean="0">
                <a:sym typeface="Wingdings" pitchFamily="2" charset="2"/>
              </a:rPr>
              <a:t>.</a:t>
            </a:r>
            <a:br>
              <a:rPr lang="en-CA" dirty="0" smtClean="0">
                <a:sym typeface="Wingdings" pitchFamily="2" charset="2"/>
              </a:rPr>
            </a:br>
            <a:r>
              <a:rPr lang="en-CA" dirty="0" smtClean="0">
                <a:sym typeface="Wingdings" pitchFamily="2" charset="2"/>
              </a:rPr>
              <a:t>     Marquee, lasso etc.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dirty="0" smtClean="0">
                <a:sym typeface="Wingdings" pitchFamily="2" charset="2"/>
              </a:rPr>
              <a:t>Why? </a:t>
            </a:r>
            <a:r>
              <a:rPr lang="en-CA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Pixels are </a:t>
            </a:r>
            <a:r>
              <a:rPr lang="en-CA" b="1" dirty="0" smtClean="0">
                <a:solidFill>
                  <a:srgbClr val="C00000"/>
                </a:solidFill>
              </a:rPr>
              <a:t>NOT</a:t>
            </a:r>
            <a:r>
              <a:rPr lang="en-CA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removed </a:t>
            </a:r>
            <a:r>
              <a:rPr lang="en-CA" b="1" u="sng" dirty="0" smtClean="0">
                <a:solidFill>
                  <a:srgbClr val="C00000"/>
                </a:solidFill>
              </a:rPr>
              <a:t>permanently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707904" y="1296144"/>
            <a:ext cx="57606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555776" y="2304256"/>
            <a:ext cx="1512168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/>
          <a:srcRect l="48130" t="1282" r="3894" b="26923"/>
          <a:stretch>
            <a:fillRect/>
          </a:stretch>
        </p:blipFill>
        <p:spPr bwMode="auto">
          <a:xfrm>
            <a:off x="7308304" y="4191048"/>
            <a:ext cx="1584176" cy="2507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ight Brace 21"/>
          <p:cNvSpPr/>
          <p:nvPr/>
        </p:nvSpPr>
        <p:spPr>
          <a:xfrm>
            <a:off x="3491880" y="864096"/>
            <a:ext cx="216024" cy="86409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0"/>
            <a:ext cx="8892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/>
            <a:r>
              <a:rPr lang="en-CA" sz="3200" b="1" dirty="0" smtClean="0">
                <a:solidFill>
                  <a:srgbClr val="C00000"/>
                </a:solidFill>
              </a:rPr>
              <a:t>Quick Mask – </a:t>
            </a:r>
            <a:r>
              <a:rPr lang="en-CA" sz="2400" b="1" dirty="0" smtClean="0">
                <a:solidFill>
                  <a:srgbClr val="C00000"/>
                </a:solidFill>
              </a:rPr>
              <a:t>allows you to make a selection</a:t>
            </a:r>
            <a:endParaRPr lang="en-CA" sz="3200" b="1" dirty="0" smtClean="0">
              <a:solidFill>
                <a:srgbClr val="C00000"/>
              </a:solidFill>
            </a:endParaRPr>
          </a:p>
          <a:p>
            <a:r>
              <a:rPr lang="en-CA" sz="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CA" sz="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CA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Great article.. Read it! </a:t>
            </a: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48064" y="610136"/>
            <a:ext cx="399593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Arial" pitchFamily="34" charset="0"/>
              <a:buChar char="•"/>
            </a:pPr>
            <a:r>
              <a:rPr lang="en-CA" sz="2000" dirty="0" smtClean="0"/>
              <a:t>You are </a:t>
            </a:r>
            <a:r>
              <a:rPr lang="en-CA" sz="2000" dirty="0" smtClean="0">
                <a:solidFill>
                  <a:srgbClr val="6600FF"/>
                </a:solidFill>
              </a:rPr>
              <a:t>NOT creating a </a:t>
            </a:r>
            <a:r>
              <a:rPr lang="en-CA" sz="2000" u="sng" dirty="0" smtClean="0">
                <a:solidFill>
                  <a:srgbClr val="6600FF"/>
                </a:solidFill>
              </a:rPr>
              <a:t>mask</a:t>
            </a:r>
            <a:r>
              <a:rPr lang="en-CA" sz="2000" dirty="0" smtClean="0"/>
              <a:t/>
            </a:r>
            <a:br>
              <a:rPr lang="en-CA" sz="2000" dirty="0" smtClean="0"/>
            </a:br>
            <a:r>
              <a:rPr lang="en-CA" sz="2000" dirty="0" smtClean="0"/>
              <a:t>you are entering </a:t>
            </a:r>
            <a:r>
              <a:rPr lang="en-CA" sz="2000" b="1" dirty="0" smtClean="0">
                <a:solidFill>
                  <a:srgbClr val="6600FF"/>
                </a:solidFill>
              </a:rPr>
              <a:t>a </a:t>
            </a:r>
            <a:r>
              <a:rPr lang="en-CA" sz="2000" b="1" u="sng" dirty="0" smtClean="0">
                <a:solidFill>
                  <a:srgbClr val="6600FF"/>
                </a:solidFill>
              </a:rPr>
              <a:t>MODE</a:t>
            </a:r>
          </a:p>
          <a:p>
            <a:pPr marL="174625" indent="-174625">
              <a:buFont typeface="Arial" pitchFamily="34" charset="0"/>
              <a:buChar char="•"/>
            </a:pPr>
            <a:endParaRPr lang="en-CA" sz="2000" b="1" u="sng" dirty="0" smtClean="0">
              <a:solidFill>
                <a:srgbClr val="6600FF"/>
              </a:solidFill>
            </a:endParaRPr>
          </a:p>
          <a:p>
            <a:pPr marL="174625" indent="-174625">
              <a:buFont typeface="Arial" pitchFamily="34" charset="0"/>
              <a:buChar char="•"/>
            </a:pPr>
            <a:r>
              <a:rPr lang="en-CA" sz="2000" b="1" dirty="0" smtClean="0">
                <a:solidFill>
                  <a:srgbClr val="C00000"/>
                </a:solidFill>
              </a:rPr>
              <a:t>Quick Mask </a:t>
            </a:r>
            <a:r>
              <a:rPr lang="en-CA" sz="2000" dirty="0" smtClean="0">
                <a:solidFill>
                  <a:srgbClr val="C00000"/>
                </a:solidFill>
              </a:rPr>
              <a:t>is a way to make a selection with the Paint Brush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en-CA" sz="2000" dirty="0" smtClean="0"/>
              <a:t>Similar to selection tools like Marquee, Lasso, etc...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en-CA" sz="2000" dirty="0" smtClean="0"/>
              <a:t>But you are </a:t>
            </a:r>
            <a:r>
              <a:rPr lang="en-CA" sz="2000" u="sng" dirty="0" smtClean="0"/>
              <a:t>painting</a:t>
            </a:r>
            <a:r>
              <a:rPr lang="en-CA" sz="2000" dirty="0" smtClean="0"/>
              <a:t> in </a:t>
            </a:r>
            <a:r>
              <a:rPr lang="en-CA" sz="2000" dirty="0" smtClean="0"/>
              <a:t>an area to become your selection </a:t>
            </a:r>
          </a:p>
          <a:p>
            <a:pPr marL="174625" indent="-174625"/>
            <a:endParaRPr lang="en-CA" sz="2000" dirty="0" smtClean="0"/>
          </a:p>
          <a:p>
            <a:pPr marL="174625" indent="-174625"/>
            <a:r>
              <a:rPr lang="en-CA" sz="2000" b="1" dirty="0" smtClean="0">
                <a:solidFill>
                  <a:srgbClr val="C00000"/>
                </a:solidFill>
              </a:rPr>
              <a:t>How to create a Quick Mask </a:t>
            </a:r>
          </a:p>
          <a:p>
            <a:pPr marL="273050" indent="-273050">
              <a:buFont typeface="+mj-lt"/>
              <a:buAutoNum type="arabicPeriod"/>
            </a:pPr>
            <a:r>
              <a:rPr lang="en-CA" sz="2000" dirty="0" smtClean="0"/>
              <a:t>Enter Quick Mask Mode</a:t>
            </a:r>
          </a:p>
          <a:p>
            <a:pPr marL="273050" indent="-273050">
              <a:buFont typeface="+mj-lt"/>
              <a:buAutoNum type="arabicPeriod"/>
            </a:pPr>
            <a:r>
              <a:rPr lang="en-CA" sz="2000" dirty="0" smtClean="0"/>
              <a:t>Use your brush to paint over the selection you want  (person)  </a:t>
            </a:r>
            <a:r>
              <a:rPr lang="en-CA" sz="2000" b="1" dirty="0" smtClean="0">
                <a:solidFill>
                  <a:srgbClr val="C00000"/>
                </a:solidFill>
              </a:rPr>
              <a:t>- uses red overlay</a:t>
            </a:r>
          </a:p>
          <a:p>
            <a:pPr marL="273050" indent="-273050">
              <a:buFont typeface="+mj-lt"/>
              <a:buAutoNum type="arabicPeriod"/>
            </a:pPr>
            <a:r>
              <a:rPr lang="en-CA" sz="2000" dirty="0" smtClean="0"/>
              <a:t>As you paint it is red... </a:t>
            </a:r>
          </a:p>
          <a:p>
            <a:pPr marL="273050" indent="-273050">
              <a:buFont typeface="+mj-lt"/>
              <a:buAutoNum type="arabicPeriod"/>
            </a:pPr>
            <a:r>
              <a:rPr lang="en-CA" sz="2000" dirty="0" smtClean="0"/>
              <a:t>Then exit Quick Mask(press Q)</a:t>
            </a:r>
          </a:p>
          <a:p>
            <a:pPr marL="273050" indent="-273050">
              <a:buFont typeface="+mj-lt"/>
              <a:buAutoNum type="arabicPeriod"/>
            </a:pPr>
            <a:r>
              <a:rPr lang="en-CA" sz="2000" dirty="0" smtClean="0"/>
              <a:t>The marching ants appear </a:t>
            </a:r>
          </a:p>
          <a:p>
            <a:pPr marL="174625" indent="-17462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r="3894"/>
          <a:stretch>
            <a:fillRect/>
          </a:stretch>
        </p:blipFill>
        <p:spPr bwMode="auto">
          <a:xfrm>
            <a:off x="0" y="1052736"/>
            <a:ext cx="5103403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4355976" y="3933056"/>
            <a:ext cx="4644008" cy="2677656"/>
          </a:xfrm>
          <a:prstGeom prst="rect">
            <a:avLst/>
          </a:prstGeom>
          <a:solidFill>
            <a:srgbClr val="C8D6F0"/>
          </a:solidFill>
        </p:spPr>
        <p:txBody>
          <a:bodyPr wrap="square" rtlCol="0">
            <a:spAutoFit/>
          </a:bodyPr>
          <a:lstStyle/>
          <a:p>
            <a:pPr marL="177800" indent="-177800"/>
            <a:r>
              <a:rPr lang="en-CA" sz="2800" b="1" dirty="0" smtClean="0">
                <a:solidFill>
                  <a:srgbClr val="C00000"/>
                </a:solidFill>
              </a:rPr>
              <a:t>TIP: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200" b="1" dirty="0" smtClean="0"/>
              <a:t>Thus check </a:t>
            </a:r>
            <a:r>
              <a:rPr lang="en-CA" sz="2200" b="1" dirty="0" smtClean="0">
                <a:solidFill>
                  <a:srgbClr val="C00000"/>
                </a:solidFill>
              </a:rPr>
              <a:t>“Selected Areas</a:t>
            </a:r>
            <a:r>
              <a:rPr lang="en-CA" sz="2200" b="1" dirty="0" smtClean="0"/>
              <a:t>” 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/>
              <a:t>What you paint is the </a:t>
            </a:r>
            <a:r>
              <a:rPr lang="en-CA" sz="2000" b="1" u="sng" dirty="0" smtClean="0">
                <a:solidFill>
                  <a:srgbClr val="C00000"/>
                </a:solidFill>
              </a:rPr>
              <a:t>actual selection</a:t>
            </a:r>
            <a:r>
              <a:rPr lang="en-CA" sz="2000" b="1" dirty="0" smtClean="0">
                <a:solidFill>
                  <a:srgbClr val="C00000"/>
                </a:solidFill>
              </a:rPr>
              <a:t> </a:t>
            </a:r>
            <a:r>
              <a:rPr lang="en-CA" b="1" dirty="0" smtClean="0"/>
              <a:t>(what you will be adjusting  </a:t>
            </a:r>
            <a:r>
              <a:rPr lang="en-CA" b="1" dirty="0" err="1" smtClean="0"/>
              <a:t>ie</a:t>
            </a:r>
            <a:r>
              <a:rPr lang="en-CA" b="1" dirty="0" smtClean="0"/>
              <a:t>. Hue, saturation, etc.)</a:t>
            </a:r>
            <a:endParaRPr lang="en-CA" sz="2000" b="1" dirty="0" smtClean="0"/>
          </a:p>
          <a:p>
            <a:pPr marL="177800" indent="-177800">
              <a:buFont typeface="Arial" pitchFamily="34" charset="0"/>
              <a:buChar char="•"/>
            </a:pPr>
            <a:r>
              <a:rPr lang="en-CA" sz="2000" b="1" dirty="0" smtClean="0"/>
              <a:t>Opacity setting: </a:t>
            </a:r>
            <a:r>
              <a:rPr lang="en-CA" sz="2000" dirty="0" smtClean="0"/>
              <a:t>leave as 50% so that </a:t>
            </a:r>
            <a:r>
              <a:rPr lang="en-CA" sz="2000" u="sng" dirty="0" smtClean="0"/>
              <a:t>you </a:t>
            </a:r>
            <a:r>
              <a:rPr lang="en-CA" sz="2000" u="sng" dirty="0" smtClean="0"/>
              <a:t>can see what is below </a:t>
            </a:r>
            <a:r>
              <a:rPr lang="en-CA" sz="2000" dirty="0" smtClean="0"/>
              <a:t>in </a:t>
            </a:r>
            <a:r>
              <a:rPr lang="en-CA" sz="2000" dirty="0" smtClean="0"/>
              <a:t>when you are painting 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r="3894" b="26027"/>
          <a:stretch>
            <a:fillRect/>
          </a:stretch>
        </p:blipFill>
        <p:spPr bwMode="auto">
          <a:xfrm>
            <a:off x="0" y="764704"/>
            <a:ext cx="4139951" cy="3370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1520" y="0"/>
            <a:ext cx="88924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/>
            <a:r>
              <a:rPr lang="en-CA" sz="3200" b="1" dirty="0" smtClean="0">
                <a:solidFill>
                  <a:srgbClr val="C00000"/>
                </a:solidFill>
              </a:rPr>
              <a:t>Quick Mask – </a:t>
            </a:r>
            <a:r>
              <a:rPr lang="en-CA" sz="2400" b="1" dirty="0" smtClean="0">
                <a:solidFill>
                  <a:srgbClr val="C00000"/>
                </a:solidFill>
              </a:rPr>
              <a:t>allows you to make a selection</a:t>
            </a: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55976" y="633218"/>
            <a:ext cx="4788024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b="1" dirty="0" smtClean="0">
                <a:solidFill>
                  <a:srgbClr val="C00000"/>
                </a:solidFill>
              </a:rPr>
              <a:t>The moment you click on</a:t>
            </a:r>
            <a:br>
              <a:rPr lang="en-CA" sz="2200" b="1" dirty="0" smtClean="0">
                <a:solidFill>
                  <a:srgbClr val="C00000"/>
                </a:solidFill>
              </a:rPr>
            </a:br>
            <a:r>
              <a:rPr lang="en-CA" sz="2200" b="1" dirty="0" smtClean="0">
                <a:solidFill>
                  <a:srgbClr val="C00000"/>
                </a:solidFill>
              </a:rPr>
              <a:t>Quick Mask Mode </a:t>
            </a:r>
            <a:br>
              <a:rPr lang="en-CA" sz="2200" b="1" dirty="0" smtClean="0">
                <a:solidFill>
                  <a:srgbClr val="C00000"/>
                </a:solidFill>
              </a:rPr>
            </a:br>
            <a:endParaRPr lang="en-CA" sz="1050" b="1" dirty="0" smtClean="0">
              <a:solidFill>
                <a:srgbClr val="C00000"/>
              </a:solidFill>
            </a:endParaRPr>
          </a:p>
          <a:p>
            <a:pPr marL="174625" indent="-174625"/>
            <a:r>
              <a:rPr lang="en-CA" sz="2200" b="1" dirty="0" smtClean="0">
                <a:solidFill>
                  <a:srgbClr val="C00000"/>
                </a:solidFill>
              </a:rPr>
              <a:t>Defaults when in Quick Mode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en-CA" sz="2000" dirty="0" smtClean="0">
                <a:solidFill>
                  <a:srgbClr val="6600FF"/>
                </a:solidFill>
              </a:rPr>
              <a:t>Foreground </a:t>
            </a:r>
            <a:r>
              <a:rPr lang="en-CA" sz="2000" dirty="0" smtClean="0"/>
              <a:t>– Black  (paints)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en-CA" sz="2000" dirty="0" smtClean="0">
                <a:solidFill>
                  <a:srgbClr val="6600FF"/>
                </a:solidFill>
              </a:rPr>
              <a:t>Background </a:t>
            </a:r>
            <a:r>
              <a:rPr lang="en-CA" sz="2000" dirty="0" smtClean="0"/>
              <a:t>– White (</a:t>
            </a:r>
            <a:r>
              <a:rPr lang="en-CA" sz="2000" dirty="0" err="1" smtClean="0"/>
              <a:t>unpaints</a:t>
            </a:r>
            <a:r>
              <a:rPr lang="en-CA" sz="2000" dirty="0" smtClean="0"/>
              <a:t>)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en-CA" sz="2000" dirty="0" smtClean="0">
                <a:solidFill>
                  <a:srgbClr val="6600FF"/>
                </a:solidFill>
              </a:rPr>
              <a:t>Color overlay </a:t>
            </a:r>
            <a:r>
              <a:rPr lang="en-CA" sz="2000" dirty="0" smtClean="0"/>
              <a:t>– Red (and transparent)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en-CA" sz="2000" dirty="0" smtClean="0">
                <a:solidFill>
                  <a:srgbClr val="6600FF"/>
                </a:solidFill>
              </a:rPr>
              <a:t>Color Indicates: </a:t>
            </a:r>
            <a:r>
              <a:rPr lang="en-CA" sz="2000" b="1" dirty="0" smtClean="0"/>
              <a:t>Masked Areas</a:t>
            </a:r>
            <a:r>
              <a:rPr lang="en-CA" sz="2000" dirty="0" smtClean="0"/>
              <a:t/>
            </a:r>
            <a:br>
              <a:rPr lang="en-CA" sz="2000" dirty="0" smtClean="0"/>
            </a:br>
            <a:r>
              <a:rPr lang="en-CA" sz="2000" dirty="0" smtClean="0"/>
              <a:t>You are saying what you don’t want as part of your selection  </a:t>
            </a:r>
            <a:r>
              <a:rPr lang="en-CA" sz="2000" dirty="0" smtClean="0">
                <a:solidFill>
                  <a:srgbClr val="6600FF"/>
                </a:solidFill>
                <a:sym typeface="Wingdings" pitchFamily="2" charset="2"/>
              </a:rPr>
              <a:t> Backwards</a:t>
            </a:r>
            <a:endParaRPr lang="en-CA" sz="2000" dirty="0" smtClean="0">
              <a:solidFill>
                <a:srgbClr val="6600FF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548680"/>
            <a:ext cx="720080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4179513"/>
            <a:ext cx="3851920" cy="267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59632" y="620688"/>
            <a:ext cx="867525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Straight Arrow Connector 14"/>
          <p:cNvCxnSpPr/>
          <p:nvPr/>
        </p:nvCxnSpPr>
        <p:spPr>
          <a:xfrm flipH="1">
            <a:off x="1907704" y="4581128"/>
            <a:ext cx="2448272" cy="7920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627784" y="5805264"/>
            <a:ext cx="1728192" cy="28803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131840" y="548680"/>
            <a:ext cx="720080" cy="432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5" cstate="print"/>
          <a:srcRect t="65217" r="16996"/>
          <a:stretch>
            <a:fillRect/>
          </a:stretch>
        </p:blipFill>
        <p:spPr bwMode="auto">
          <a:xfrm>
            <a:off x="8028384" y="692696"/>
            <a:ext cx="72008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Straight Arrow Connector 23"/>
          <p:cNvCxnSpPr/>
          <p:nvPr/>
        </p:nvCxnSpPr>
        <p:spPr>
          <a:xfrm flipH="1" flipV="1">
            <a:off x="3491880" y="908720"/>
            <a:ext cx="1008112" cy="7920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259632" y="1772816"/>
            <a:ext cx="792088" cy="432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88924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/>
            <a:r>
              <a:rPr lang="en-CA" sz="3200" b="1" dirty="0" smtClean="0">
                <a:solidFill>
                  <a:srgbClr val="C00000"/>
                </a:solidFill>
              </a:rPr>
              <a:t>Quick Mask – </a:t>
            </a:r>
            <a:r>
              <a:rPr lang="en-CA" sz="2400" b="1" dirty="0" smtClean="0">
                <a:solidFill>
                  <a:srgbClr val="C00000"/>
                </a:solidFill>
              </a:rPr>
              <a:t>allows you to make a selection</a:t>
            </a: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r="52835" b="28964"/>
          <a:stretch>
            <a:fillRect/>
          </a:stretch>
        </p:blipFill>
        <p:spPr bwMode="auto">
          <a:xfrm>
            <a:off x="0" y="3140968"/>
            <a:ext cx="1691680" cy="272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1052736"/>
            <a:ext cx="3024336" cy="1933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r="52197" b="28964"/>
          <a:stretch>
            <a:fillRect/>
          </a:stretch>
        </p:blipFill>
        <p:spPr bwMode="auto">
          <a:xfrm>
            <a:off x="4716016" y="3140968"/>
            <a:ext cx="1631442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052736"/>
            <a:ext cx="288607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691680" y="3284984"/>
            <a:ext cx="26642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/>
              <a:t>You are painting the </a:t>
            </a:r>
            <a:r>
              <a:rPr lang="en-CA" sz="2000" b="1" u="sng" dirty="0" smtClean="0">
                <a:solidFill>
                  <a:srgbClr val="C00000"/>
                </a:solidFill>
              </a:rPr>
              <a:t>masked</a:t>
            </a:r>
            <a:r>
              <a:rPr lang="en-CA" sz="2000" b="1" dirty="0" smtClean="0">
                <a:solidFill>
                  <a:srgbClr val="C00000"/>
                </a:solidFill>
              </a:rPr>
              <a:t> </a:t>
            </a:r>
            <a:r>
              <a:rPr lang="en-CA" sz="2000" b="1" dirty="0" smtClean="0">
                <a:solidFill>
                  <a:srgbClr val="C00000"/>
                </a:solidFill>
              </a:rPr>
              <a:t>areas</a:t>
            </a:r>
            <a:r>
              <a:rPr lang="en-CA" sz="2000" b="1" dirty="0" smtClean="0"/>
              <a:t>:</a:t>
            </a:r>
          </a:p>
          <a:p>
            <a:r>
              <a:rPr lang="en-CA" sz="2000" dirty="0" smtClean="0"/>
              <a:t>Thus the </a:t>
            </a:r>
            <a:r>
              <a:rPr lang="en-CA" sz="2000" b="1" u="sng" dirty="0" smtClean="0"/>
              <a:t>background</a:t>
            </a:r>
            <a:r>
              <a:rPr lang="en-CA" sz="2000" dirty="0" smtClean="0"/>
              <a:t> </a:t>
            </a:r>
            <a:r>
              <a:rPr lang="en-CA" sz="2000" dirty="0" smtClean="0"/>
              <a:t>is really what you will be adjusting later. </a:t>
            </a:r>
            <a:br>
              <a:rPr lang="en-CA" sz="2000" dirty="0" smtClean="0"/>
            </a:br>
            <a:r>
              <a:rPr lang="en-CA" sz="2000" dirty="0" err="1" smtClean="0"/>
              <a:t>ie</a:t>
            </a:r>
            <a:r>
              <a:rPr lang="en-CA" sz="2000" dirty="0" smtClean="0"/>
              <a:t>. Color of </a:t>
            </a:r>
            <a:r>
              <a:rPr lang="en-CA" sz="2000" dirty="0" err="1" smtClean="0"/>
              <a:t>bg</a:t>
            </a:r>
            <a:r>
              <a:rPr lang="en-CA" sz="2000" dirty="0" smtClean="0"/>
              <a:t>, saturation etc. </a:t>
            </a:r>
            <a:endParaRPr lang="en-CA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6479704" y="3140968"/>
            <a:ext cx="26642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/>
              <a:t>You are painting the </a:t>
            </a:r>
            <a:r>
              <a:rPr lang="en-CA" sz="2000" b="1" u="sng" dirty="0" smtClean="0">
                <a:solidFill>
                  <a:srgbClr val="C00000"/>
                </a:solidFill>
              </a:rPr>
              <a:t>non-masked</a:t>
            </a:r>
            <a:r>
              <a:rPr lang="en-CA" sz="2000" b="1" dirty="0" smtClean="0">
                <a:solidFill>
                  <a:srgbClr val="C00000"/>
                </a:solidFill>
              </a:rPr>
              <a:t> </a:t>
            </a:r>
            <a:r>
              <a:rPr lang="en-CA" sz="2000" b="1" dirty="0" smtClean="0">
                <a:solidFill>
                  <a:srgbClr val="C00000"/>
                </a:solidFill>
              </a:rPr>
              <a:t>selection </a:t>
            </a:r>
            <a:r>
              <a:rPr lang="en-CA" sz="2000" b="1" dirty="0" smtClean="0">
                <a:solidFill>
                  <a:srgbClr val="C00000"/>
                </a:solidFill>
              </a:rPr>
              <a:t>areas:</a:t>
            </a:r>
          </a:p>
          <a:p>
            <a:r>
              <a:rPr lang="en-CA" sz="2000" dirty="0" smtClean="0"/>
              <a:t>Thus the </a:t>
            </a:r>
            <a:r>
              <a:rPr lang="en-CA" sz="2000" b="1" u="sng" dirty="0" smtClean="0"/>
              <a:t>man</a:t>
            </a:r>
            <a:r>
              <a:rPr lang="en-CA" sz="2000" dirty="0" smtClean="0"/>
              <a:t> </a:t>
            </a:r>
            <a:r>
              <a:rPr lang="en-CA" sz="2000" dirty="0" smtClean="0"/>
              <a:t>is really what you will be adjusting later. </a:t>
            </a:r>
            <a:r>
              <a:rPr lang="en-CA" sz="2000" dirty="0" err="1" smtClean="0"/>
              <a:t>Ie</a:t>
            </a:r>
            <a:r>
              <a:rPr lang="en-CA" sz="2000" dirty="0" smtClean="0"/>
              <a:t>. Color of </a:t>
            </a:r>
            <a:r>
              <a:rPr lang="en-CA" sz="2000" dirty="0" err="1" smtClean="0"/>
              <a:t>bg</a:t>
            </a:r>
            <a:r>
              <a:rPr lang="en-CA" sz="2000" dirty="0" smtClean="0"/>
              <a:t>, saturation etc. </a:t>
            </a:r>
            <a:endParaRPr lang="en-CA" sz="2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88924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/>
            <a:r>
              <a:rPr lang="en-CA" sz="3200" b="1" dirty="0" smtClean="0">
                <a:solidFill>
                  <a:srgbClr val="C00000"/>
                </a:solidFill>
              </a:rPr>
              <a:t>Quick Mask – </a:t>
            </a:r>
            <a:r>
              <a:rPr lang="en-CA" sz="2400" b="1" dirty="0" smtClean="0">
                <a:solidFill>
                  <a:srgbClr val="C00000"/>
                </a:solidFill>
              </a:rPr>
              <a:t>allows you to make a selection</a:t>
            </a: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37320"/>
            <a:ext cx="5724128" cy="612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1052736"/>
            <a:ext cx="936104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868144" y="2564904"/>
            <a:ext cx="360040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Make errors in painting? 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200" dirty="0" smtClean="0"/>
              <a:t>Swap colors</a:t>
            </a:r>
            <a:br>
              <a:rPr lang="en-CA" sz="2200" dirty="0" smtClean="0"/>
            </a:br>
            <a:r>
              <a:rPr lang="en-CA" sz="2200" dirty="0" smtClean="0"/>
              <a:t>Set foreground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200" b="1" dirty="0" smtClean="0">
                <a:solidFill>
                  <a:srgbClr val="C00000"/>
                </a:solidFill>
              </a:rPr>
              <a:t>Black</a:t>
            </a:r>
            <a:r>
              <a:rPr lang="en-CA" sz="2200" dirty="0" smtClean="0"/>
              <a:t/>
            </a:r>
            <a:br>
              <a:rPr lang="en-CA" sz="2200" dirty="0" smtClean="0"/>
            </a:br>
            <a:r>
              <a:rPr lang="en-CA" sz="2200" dirty="0" smtClean="0">
                <a:sym typeface="Wingdings" pitchFamily="2" charset="2"/>
              </a:rPr>
              <a:t></a:t>
            </a:r>
            <a:r>
              <a:rPr lang="en-CA" sz="2200" dirty="0" smtClean="0"/>
              <a:t> painting red</a:t>
            </a:r>
            <a:br>
              <a:rPr lang="en-CA" sz="2200" dirty="0" smtClean="0"/>
            </a:br>
            <a:r>
              <a:rPr lang="en-CA" sz="2200" dirty="0" smtClean="0">
                <a:sym typeface="Wingdings" pitchFamily="2" charset="2"/>
              </a:rPr>
              <a:t> </a:t>
            </a:r>
            <a:r>
              <a:rPr lang="en-CA" sz="2200" dirty="0" smtClean="0">
                <a:sym typeface="Wingdings" pitchFamily="2" charset="2"/>
              </a:rPr>
              <a:t></a:t>
            </a:r>
            <a:r>
              <a:rPr lang="en-CA" sz="2200" u="sng" dirty="0" smtClean="0">
                <a:sym typeface="Wingdings" pitchFamily="2" charset="2"/>
              </a:rPr>
              <a:t>adding</a:t>
            </a:r>
            <a:r>
              <a:rPr lang="en-CA" sz="2200" dirty="0" smtClean="0"/>
              <a:t> </a:t>
            </a:r>
            <a:r>
              <a:rPr lang="en-CA" sz="2200" dirty="0" smtClean="0"/>
              <a:t>to selection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sz="2200" b="1" dirty="0" smtClean="0">
                <a:solidFill>
                  <a:srgbClr val="C00000"/>
                </a:solidFill>
              </a:rPr>
              <a:t>White</a:t>
            </a:r>
            <a:r>
              <a:rPr lang="en-CA" sz="2200" dirty="0" smtClean="0"/>
              <a:t/>
            </a:r>
            <a:br>
              <a:rPr lang="en-CA" sz="2200" dirty="0" smtClean="0"/>
            </a:br>
            <a:r>
              <a:rPr lang="en-CA" sz="2200" dirty="0" smtClean="0">
                <a:sym typeface="Wingdings" pitchFamily="2" charset="2"/>
              </a:rPr>
              <a:t></a:t>
            </a:r>
            <a:r>
              <a:rPr lang="en-CA" sz="2200" dirty="0" err="1" smtClean="0"/>
              <a:t>unpainting</a:t>
            </a:r>
            <a:r>
              <a:rPr lang="en-CA" sz="2200" dirty="0" smtClean="0"/>
              <a:t/>
            </a:r>
            <a:br>
              <a:rPr lang="en-CA" sz="2200" dirty="0" smtClean="0"/>
            </a:br>
            <a:r>
              <a:rPr lang="en-CA" sz="2200" dirty="0" smtClean="0">
                <a:sym typeface="Wingdings" pitchFamily="2" charset="2"/>
              </a:rPr>
              <a:t> </a:t>
            </a:r>
            <a:r>
              <a:rPr lang="en-CA" sz="2200" u="sng" dirty="0" smtClean="0">
                <a:sym typeface="Wingdings" pitchFamily="2" charset="2"/>
              </a:rPr>
              <a:t>removing</a:t>
            </a:r>
            <a:r>
              <a:rPr lang="en-CA" sz="2200" dirty="0" smtClean="0">
                <a:sym typeface="Wingdings" pitchFamily="2" charset="2"/>
              </a:rPr>
              <a:t> from </a:t>
            </a:r>
            <a:r>
              <a:rPr lang="en-CA" sz="2200" dirty="0" smtClean="0">
                <a:sym typeface="Wingdings" pitchFamily="2" charset="2"/>
              </a:rPr>
              <a:t>selection</a:t>
            </a:r>
            <a:endParaRPr lang="en-CA" sz="2200" dirty="0" smtClean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152" y="528600"/>
            <a:ext cx="3024336" cy="1933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5940152" y="1196752"/>
            <a:ext cx="2016224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88924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/>
            <a:r>
              <a:rPr lang="en-CA" sz="3200" b="1" dirty="0" smtClean="0">
                <a:solidFill>
                  <a:srgbClr val="C00000"/>
                </a:solidFill>
              </a:rPr>
              <a:t>Quick Mask – </a:t>
            </a:r>
            <a:r>
              <a:rPr lang="en-CA" sz="2400" b="1" dirty="0" smtClean="0">
                <a:solidFill>
                  <a:srgbClr val="C00000"/>
                </a:solidFill>
              </a:rPr>
              <a:t>allows you to make a selection</a:t>
            </a:r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68760"/>
            <a:ext cx="219075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1340768"/>
            <a:ext cx="2219325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0" y="836712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/>
              <a:t>In Quick Mask Mode</a:t>
            </a:r>
            <a:endParaRPr lang="en-CA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771800" y="692696"/>
            <a:ext cx="280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 smtClean="0"/>
              <a:t>Exited</a:t>
            </a:r>
            <a:br>
              <a:rPr lang="en-CA" sz="2000" b="1" dirty="0" smtClean="0"/>
            </a:br>
            <a:r>
              <a:rPr lang="en-CA" sz="2000" b="1" dirty="0" smtClean="0"/>
              <a:t>  Quick Mask Mode</a:t>
            </a:r>
            <a:endParaRPr lang="en-CA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5543600" y="1556792"/>
            <a:ext cx="3600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400" b="1" dirty="0" smtClean="0">
                <a:solidFill>
                  <a:srgbClr val="C00000"/>
                </a:solidFill>
              </a:rPr>
              <a:t>Very Important!!</a:t>
            </a:r>
          </a:p>
          <a:p>
            <a:pPr algn="ctr"/>
            <a:r>
              <a:rPr lang="en-CA" sz="2400" b="1" dirty="0" smtClean="0">
                <a:solidFill>
                  <a:srgbClr val="C00000"/>
                </a:solidFill>
              </a:rPr>
              <a:t>No mask layer is made</a:t>
            </a:r>
          </a:p>
          <a:p>
            <a:endParaRPr lang="en-CA" sz="2200" dirty="0" smtClean="0"/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 cstate="print"/>
          <a:srcRect t="47881" r="49155" b="-9441"/>
          <a:stretch>
            <a:fillRect/>
          </a:stretch>
        </p:blipFill>
        <p:spPr bwMode="auto">
          <a:xfrm>
            <a:off x="5482747" y="2564904"/>
            <a:ext cx="3661253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5543600" y="3717032"/>
            <a:ext cx="36004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400" b="1" dirty="0" smtClean="0">
                <a:solidFill>
                  <a:srgbClr val="C00000"/>
                </a:solidFill>
              </a:rPr>
              <a:t>Ready for you to do something with the selection </a:t>
            </a:r>
          </a:p>
          <a:p>
            <a:endParaRPr lang="en-CA" sz="2200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CHANNELS</a:t>
            </a:r>
            <a:r>
              <a:rPr kumimoji="0" lang="en-CA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AND MASKING PANELS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467544" y="1052736"/>
            <a:ext cx="4968552" cy="227754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>
            <a:spAutoFit/>
          </a:bodyPr>
          <a:lstStyle/>
          <a:p>
            <a:pPr algn="ctr"/>
            <a:r>
              <a:rPr lang="en-CA" sz="2400" b="1" dirty="0" smtClean="0">
                <a:solidFill>
                  <a:srgbClr val="C00000"/>
                </a:solidFill>
              </a:rPr>
              <a:t>Masks</a:t>
            </a:r>
            <a:endParaRPr lang="en-CA" sz="2000" b="1" dirty="0" smtClean="0">
              <a:solidFill>
                <a:srgbClr val="C00000"/>
              </a:solidFill>
            </a:endParaRPr>
          </a:p>
          <a:p>
            <a:pPr algn="ctr"/>
            <a:endParaRPr lang="en-CA" sz="2000" b="1" dirty="0" smtClean="0">
              <a:solidFill>
                <a:srgbClr val="C00000"/>
              </a:solidFill>
            </a:endParaRPr>
          </a:p>
          <a:p>
            <a:pPr algn="ctr"/>
            <a:r>
              <a:rPr lang="en-CA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Creating a Mask is one of the most accurate ways to make a selection and especially for tackling more difficult selections.</a:t>
            </a:r>
          </a:p>
          <a:p>
            <a:pPr algn="ctr"/>
            <a:endParaRPr lang="en-CA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683568" y="5589240"/>
            <a:ext cx="74888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 algn="ctr"/>
            <a:r>
              <a:rPr lang="en-CA" sz="2000" b="1" dirty="0" smtClean="0">
                <a:solidFill>
                  <a:srgbClr val="C00000"/>
                </a:solidFill>
              </a:rPr>
              <a:t>But First Need to look at: </a:t>
            </a:r>
          </a:p>
          <a:p>
            <a:pPr marL="180975" indent="-180975" algn="ctr"/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What is a mask?</a:t>
            </a:r>
          </a:p>
          <a:p>
            <a:pPr marL="180975" indent="-180975" algn="ctr"/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Understanding Masks and how they are used</a:t>
            </a:r>
          </a:p>
          <a:p>
            <a:pPr marL="180975" indent="-18097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722" name="AutoShape 2" descr="data:image/jpeg;base64,/9j/4AAQSkZJRgABAQAAAQABAAD/2wCEAAkGBhQSERQUExQWFRQVGRwaGRcYGBoYHRoXGBwXHBcXGBoYGyYeHBwjGhcXIC8gIycpLC0sFx4xNTAqNSYrLikBCQoKDgwOGg8PGikkHyQwLC8sLC4sLC00LywsLC00LzUqLCksLCosLC80LCkwLCwsLCwsLiwqLTQsLCovLCwvLP/AABEIAK4BIQMBIgACEQEDEQH/xAAcAAABBQEBAQAAAAAAAAAAAAAAAwQFBgcBAgj/xABEEAACAQMCAwUGAgcFCAIDAAABAgMABBESIQUxQQYTUWFxByIygZGhFLEjM0JSwdHwFWJykuEIJENjgqKywhfxFlPS/8QAGwEBAAIDAQEAAAAAAAAAAAAAAAMEAgUGAQf/xAAyEQACAQMBBgQGAQQDAAAAAAAAAQIDBBEhBRIxQVFxE2GBoSKRscHR8DIGQuHxFCRS/9oADAMBAAIRAxEAPwDcaKKKAKK8TIWVgCVJBAYcwT1HpUZ2X4VNbW6xXFy11IpP6VkCEr0BAJzjxJJNAS1FMuMcWW2iMjBm95UVVALM8jKkaLkgZZ2UZJAGdyBUfHxi7UF5rIBOeIpxLIBn9pGjRcgbkI7HYgajjICvGOMSpNDBBGjySpLJmRzGoWHuwd1RiSWmQcuWo9AC54HxYXNvHMBpDgnGQw2JGVYbMpxkN1BB60cS4JBche+iWTTkqWG66hhtJ5jI2I69aoXtK9oy2CC1tkUylMKo2WNBspIHIbYCjw6V43jiZRi5PEVll6k7R26toMqBvDNPorhW3VgfQ18kpM/N4oJCd2ZkOtid2Ytk7knOcVN8H7SujDup5baTOyO3eRsdthrzt0wpU71jGpGXBk9W0rUVmpFpH0/ScM6uCVOQCR8xzrN+yXtULOsF6ojkbZZAfcc+AJ3B/un5ZrR7dUxlAoDHPugDJPMnHU+NZlYVqnS8bvJhcTRS21vbwSSRfpIZJ3YwsUd20yIFGoEBQGO2c74Fxqsy8Hu7e4mltGikinYO9vMWjCSBQrSRSojnDBVyjKd8kMMkEBzwHtCz2CXV2EtzpLSE5RQAxAkAkwyq6gOFbcBwDk094P2gt7tS1tNHMqnDFGDYPgccvnUMeAXV0yG+khWFHWQW0CswLRnUneTSYLAMAdKoo2AORnLbj3EIDexdyubmFv00qDCpCVOqKaTZW1ZUiLJIOlsADNAWu4ugophBxoOCV3CnBPnsf41U+L8cMpIXZfz/ANKk+yv6lv8AGf8AxWgLTBcBhVb4p7UuGW8xglu0EgOCAHcK2SCrMilVIIOQSMdcU17XSOlsRE7R99JDCWU4ZFnljjZoz0YK5wehwae21nBbwGKCziNukeWUaRqA1ZUBlId8DJ1sM6hvuSAJzhvFobhBJBKkqH9pGDD0yDz8qd1lfbHsSLBG4pwlvw8kSh5IV/UzRDBbKZ293fAxy2w29aPwTii3NtDOoIWaNZADzAdQcHHUZoB7RRRQBRRRQBRRRQBRSVzcpGjPIyoijLMxCqoHMknYDzNVyTtfJPleHwG46C4c93bA+If45AP+WrA+IoC0UhLfRocNIinwLAfmarh7GzT73t7NID/wrcm1iA8PcJlbr8Uh58uWOwezLhcS4FlBhRzddZx5s5JPzNAWGPiMTHCyISegZSfzpxVWvfZpwyaJk/BwKHGNccaIwzyZWUZB6/zpHsFxOZWuLC6cyT2ZXEp5zW8mTDIdt2ABVue67knJoC30UUUAUUUUAUUUUAVVO0vaO6Fytnw+KF5zH3skk7OIoo9WlNQQamZyHAAO2M4I5WYXSE4DLnwyM/Sqd2gvv7P4nHdy7WtzEtvJJjaGVHZoWc52R+8dScYBUEkZoBvxCS/HdR8Tjs57SeRIn/DiZHikkZRC4LtkjvdIyuGUlWBGKl1mnsHjWSQ3FpJIkSu/66FpCFjEjf8AGQuVXXsw1DVr3YKccSBdE91eFbdGEgjdoVjLqQ0ZyEDtpYAgatyBnNNImm4lIjPE0FjHIJFEmVluXjYNExQjMcIdQ+G95tK5AGQQJjtJ2kisoWlmYAKPmT0AHMknbFfNPGeLtdXctwUYCQ7BiMhQAANs+Z59TVh9rHHmuuJ91qPdW45b47w4yT0OFZcHpk1Wu8xVG5q/2I6nYlin/wBibx0PPeEdPltSMkqnZxjP7w2+vL712S9UcyB6nFcW9RtsqfmKqKL44OhnVg/h312eBeK5Kr3co72A8wcll8weZA+o6csVcuzvbS7tQDDL+Kg/cdhqA/uv1x4Nv51S1+1cEeDqUlW8VOPr4/PNWqdy1pI0V5sSNR79DTy5ehtvDvbVbnAuIpYD1LqdP+YZX71ceH9q7WdQ0cyMD4EV81x8XmXmUceYwT81OP8AtpNbyPOWttLfvQtpPnkjQfvVpVoPmaGps26p8YP01+h9HdpuIh7aZI5hGzxuqyKd0ZlIVhg5yCQdt9qpaXH6JEWJIEUfqo/hBO7YIA1ZOTkgE5yd6yn+00//AGXcfmWMgHyJepKw4xPsYblJgOauNLfVeXzWpE0+BTnTnDSaa7rBoNWjsr+pb/Gf/Fazjg3ajvG7uVDHJ0B3DDxUjYj71o/ZX9S3+M/+K16YEhxLhyTxNFICVbHIlSCCCrKw3VlYAgjkQKhLjgd6VZBepoYFWP4bEukjBIcShBJjPvBAM76elNm4hNw6V1lSa4s5HZ45Y1MrwFveaKRFGox51aXGcAhT0rk3tZ4Yoy1zg8tPdTas+BXu8j50A/8AaFxeOLg13nYGExKPOQd2o+rD5A1N9irNouHWcbjDpbxKw8GCLkfI7Vm08U3HLhMwyQcNgcORKNLXTj4fdI2TmOeMHxwF1i0vQw86Ad0UUUAUVwmjWPGgO1DScdaUlbRO9IJUzNtChBGr3vilIydowRqUqzIc4dXXC++b9KxaMZxENkbIxmXrJ190+7724YgEPlXGw5UBBW/ZJGdZbtzdyqdS94AIo2G4MMA9xSDydtUnQual7y9jhTXI6ogwMsQBkkBVHiSSAANySAKXqA4aI5ZpZZirTwyuiqxB7hd9BQfstJCyuW+IiTGcAKAG/EeOzOo7sfhY3OFklRmmc41YgtQNRbSGPv4YaGJjI3qMn4dYqM3kT3Vw3wRXBW5mcLsGjgBKRg5ydKoACC+nG0pxa9s5J8GdnnCFO5t5CZArsuo4hPeRgnRl8qvuqSfdBBYcPnZSIolsIzzY6Jbh9iCzYLRq2dJ1s0pO+QDQDThd/wD2dZxRPCxnlklaGziKsyq8rukeQdCpEjorPnQuMAnbMh2T7NvB3lxcP3l5cYMzAnQoGdEMIPKNAxGebHJPQCR4ZwOKAsyKTI/xyuS8j45BnbLaRk4X4R0AqQoAooooAooooArO+1l9PxK+PCrWR4IogHvZ1GGCsA0cEbdCw5+XiAytolUbs0ndcd4srEBriO1ljGd2REeNyB4B9vmPGgI7iHsH4c0Ti3Dwzge5KJXYo4wVJBOMcs9cHbGxqU9lvG5L3h7JdgSS28j20pbDCQpjc55+6wBzzIJ60+4v2PmeSR7e/ntVm3kRVjcF9IXUhcakOlR8J5jIwac9kOzFvw2EWsLEklpWLkF3JIDO2ABt7q8uQHPc0BDca7P8O4VFNexWkSyICwIXcEA/qwdkJ5e7jnWJXvtg4jIxYShAeShc4Hhk1bPb52skMy2SHSmnU/8AeySFHpsSflWPpGWIUbk7Ubwexi5NJcWTsU7ODNISXfLE+OcfwUVF3N+zcvdX7n+VPb86UKjkFUf5iR+QqHZqqUYqbc2b/aVeVvGFvTeMLX6fYCopezkVThlUg9SBkfzFNdVdQEkL4kD61Zkk1hmlo1JQqKUeP1LMDgbUnHeZOG2Ph/EHqKWIAyT0quzSFzqyQeY8B5CtdSpeJk7O/vXZ7vny8izBcjY4puJyDh+vIjkfLyPlTbhvENWx+If1mntxDrUjr08j0P1qJx3HuyL1OsrikqtF69OvkKBc0hPaA74wRyI2IPiD0rltPkb7HkR4EcxTlnzWOsWTYp16eqzkdLfGS2Lk/prc6ieWSu+dujpkfM+Fbj2Im1W2rxb/ANVrB+CqDO6EZV4zqHjgqB9nata9mPFlj4fEJWIY4I2JyNKjJx5qa29OW9FM+d3dFUa0qa5Mv1Gajf8A8ig/fP8Alb+Vc/8AyKD98/5W/lWZWJOm9y4T38hSPHrVZ7Re0u0tV+Mu5+FAp1MfAA+dZV2m7WzXJLXcpghPw26H32H98jx8Bgb0BqPE/bVaQkomqaQZ92Majkcxttz86rXEfa1xCbIgt0hXo0rb/NV3+9ZZPx58aLdRCnkBqPr0H5+dNBBJJszu/qxP1ya29tsa7uFmMcLq9COVSKLbfdsbtiTLxQL4rGgbHkMb/WmjdspB8PEpgfEx5H/jmou34A5BIAwOZyK6OG+Y+lbmH9MZXxVkn5LP3I/G8iwWXbS+yCnE0Y9FdFXPkdgw+VXDhftlvIRi5tTKBj34SGz/ANOcj61lc3CB/d+e35VyLhbp+rkZD4KxAqtW/pq4jrTnGXzT/HuZKsuZutj7drMkCdJYCf30YfcAj71e/wAJb3SrI0ccoI91mRW2PgSDtXyjc3l0qENIHVgVIIG4IOdxvW7exrtsl1aiAjTLAArL4jGzDyOD9K0l1Y3Frjxo4z2fusokjJS4GiW9skahUVUUcgoCgfIUpRRVMyCiiigCiiigCiiigCoLtL2SjuzHIHeG4hOYbiPAdD1ByMMh5FG2IzU7QaArcdhxP4Wu7XG2XW1fXjrjNwUBPoR5VJcH4ElvrbU0s0mDJNIQXcjOkbAKqjJwigKMnAySTS+0HtttbSd4HRy8Zw2FPgCPsRVY4p/tFKVYQ275wcFsAevMn7UAw9vljbmdJVk/3nTpKDfUgJO4HLBJ3rN+F22nLMPePj0FPlked2mmOqSQ5Y/kB4AchVs7Nez2a9ikkiKgJt7xxlsZwPl+dUKtZze5E63Z+zY28VdVml34LP3KNxGMnlzOB9CTUPMpGxBHrU3eRPG5jALYORuMgA4Yb+B5evlXGDH/AIbfVfy1Yr2nU3FgjvLJXNRy1TWnBteyIGn/AAiHL6jyX8//AK/hTx+HrgllVR45/kAKUt4eWBpUch1PixrOddSi0iC12ZOlWjKeuNUvzngjnE5cR46scfLmftt86hiakOMv76jwH5//AFUY5qS3jiGepT2vVc7lx5Rwvz7nVlIII5irHYXoYZH08/CqzUhwaElickAY5dftWNxBSjlkmxrqpSrKnFZTLCyBvDNNmODjx/hSurAyTgDrTQFpGGkbnZByznck+Gw+QBrXwi28HYXVeEI7z0fH055/eJJdnRmaR+iqBn1OT9lB+daB2XQiztzjGqMMB5MWI+xqlcPs1crZRMGkkOJWH7IOO8Y+eDpA36Z5VrHF7MRGJByWMD7tW3hHdikfPLir41WVTqyPJqpdou1TajDbYLjd3Pwxr4sfHyqT7Y3rxWkjJ8WOfhnr8ufyrNuNThB+FiJwN5W6uxwdz1zzPyHSp6NGdaapwWWyu3hZZ5m4uEZu6zLKdjcPv692vQf1vTK3sWclmJJPNjuTT2y4aAMn6fzpzcXQT18K+g7P2LRtcSn8U/ZFSdRyEbe1j5b5HTl9qcyYRCRsACfpUZbs00w0/snJPp+yPX+dXez7PmSFgRuBkE/cVsZXkGnuvRaJ8v1PoY7pWLfiQwd8ZGCP651yzutbso6Yx8+n2+9R3E7BreTH7J2Geh8P5VLdioBq1v8AtnJPgF2A/Oqyvt6SpqOJauS8kuXXLcceXyPd3mI8TlMZXI2zufPp9f4UoLkEe6QT4ZxU3xQWzll1E56kDFV+Ts2D+pmBH7rflnnUjr1Yve3XKPya+eE165PMISvbg6feQj/u/LkavXsEty19K4+EIB6nLHHyH51QXgngyJBsOeDkY+fTzFX32HM39pSaBhDGNXrn3f8A3rU7cqeNZuUdMNaNYf7/AJ1JKSxI+g6YX3FBAwMpCREfrD8Kvk7SNyUEEYJ2yCCclQX9Brgy0Q91xl3cxWqrI641yMcRRZxgMVyXk0nUI16Y1MgZSzbueJLv39nKRv3fcSxavLvPxEmj10N6V3tjbyCxkW2DqcpqEAAk7nvE7/uh+/3XeYx72eW+KrvD4OGwSxzWVrcm5AdQqQ3CNLq2YTvcKq/FhtUjA5XOT1AufBOLfiIteho3BKPG2MpIhw6kjY78mGxBBHOn9RHZvhckKSNMwaaeQyyBM6FYqihI876VVFGTux1NgZwJegCiiigCiiigK32l9n9nfD9NEpbGA2Nx6Ebj5Gsz7Q/7PqRwyvBNIzAEqjEYzvgZ05x051uFcIzQHyfwu9jEbq6t3uwG+NBB98MpGScbdMVMcK7bXFqjpBJoV+YwD5ZGeRx1FX/2w9grUW0t4qaJlGSy5GfXHPlzNYXcwYB3ZsaTuc8yeY5dKoToKMspnWW+1ZVaDhKCaXHPkunp8yZ73US3M8/XrSFtPkZJznw5DyH+teLO9Dbcm8P5eVdnIEinGMjn4kfxx/GoN3DcWja+OpxjVhLK/P7wY6EOojPTfHn0rsxx9QPrXYZq47VFrkv4juZXFkdd2oLHVnDYwfA77fPP3pjccNYcjn12+/KpuNg2pSPL1FNnUxeJj+6+R8R51ahVktDRXVjRqfG1p1XFd+q+nYhHtmG5U1McJTSoB2Lb/XkPoCa6ffOkAheuBz8s8ufOnaRAHPXfmfH/AEGPSvatVyjhkdhs+NGr4kHlcNff97nh4SzZY5AOw5AeHqa9T3HcQmQfrZsqn91B8TDzJ/8AXwpUjY1B8SuGZkDZGmNAuf8ACCT55YnfyFZWurb6EO3c04Riv7m2/T/Y3tblonWSNirqcqw5g1pfAPac1w6R3OA+NIYcm3JHPkd/65VmQoIq8csbpxi3EsDqeRU1kPFIGGibYiT3T/jT3DgfunTnP+lX7s/xB5uGaife0kZ8SMjP2qh8VP6O1P7Ij0+kgI1j1/lV7Z85QuYOLxrxMZ8D3byFU1t05DpnfNJWHDGuGyc6Sdh1bzPgK9SHvCq42A5fn/XhmrBPP+HjIHxMu58Aeg9a+k3VJ1Wqb/j06vz8lxfVvyKcXjU9W7xWy8lJHTpnzprL253xq28qql7eGRjv7vh40kAK5e723TpVNyjBSS0y+HolyJo021llk4jP+IXYb5B++ef1+tJx5hjbwBOPQ77/ADzUfwa5KnQeXT58vvU5Lbl4pAoywGcePPIrobapSr0lcwWG18vLz1ImmnulWlu3c5zilLe+dDnn/XhTTVvSqtXCw2pdRr70qj469MduHyLLhHHAs1vxESrjr09OoptwbtVc8OmZoCoLDB1DOcehB6/eoq290hk5eH8qccVcMAw57Z/L+Ndbfwd3YT3lhr4tODx08ms+afvBB7si3x+3PiYO5iP/AEt//dbF7MPaB/acDF1CSodLLnPgQR5EEfevl0gVP9heMzW17B3LN78iqyAnDKxAYkeQ3z0xXzwtn11RXiFsqD4gV7oAooooAooooAooooCu3Hbu2V3UCeTu2Ku8VtPKgZfiGuOMqSp2OCcEEUTduLN1xDeW7yEjTGkqM7kEZRUB1ZIyOXWojsdxiLh8MfD7r/d5YSUR3GiK4BYlZY5Pg1PnJQnVq1bHnV1SJc6gFyf2gBv86ApvtibHCrj/AAn8jXzrcxjunJ8PyG33rdPbhxlVsxAG9+Rh7o3JUEFhj0yM9M1gXErrOE/zfwFVqqcpxSN1s+caNvVqT56Lvh/kYEfI+Ip0L/K6ZASP3l5+vrTavOqppQUuJraNzUo53Ho+K5P0H8F2eSsrepKn5gjH0p0O85+6fQ8vTIwftUI29CTlfhJH5fSoZUOhs6O1XHSafo/zn3ZP2aEZLcyeXPG2AKWlORjxqAi4m454P2/KntvdMffK4U/P5+nL6VXnRknlm4ttpUZx8OOfPK+beNCVijq+3ns3i/sr8WZSXKhtO2NzjSDz1D+FUaz4vpjdAARJjJ0gkaTkaWxt5450lecbkK90rsSeS5OB/eI6VDFPPD/Bsq04ummpYw1lYzvLp6iEMhMYxux2HmScL9TirXa8EtF4bNcXSlgG0R/vYj/RoF9Surw941XeC2jOyiPcg93F/elIIL+iLqJqa9rdobaOztV+BVLerAKASfH3j9a2FCG6m+pyG1Lnxpxgn/FY9eZnevfy9c49TXsjNcA+lc1+FTmpJi77UyvGsUf6KNQAQvM+Wegpnw67x3iMcq8b898OoLK2/XI+9MVTPPlSsdpqBPIAgeZLZO3oFJrKEXKSjHiwTfAUywY8tuf1x9B96T7Q3xJP9c/5CnMJEcWT61DOrSvgAs77KoGSfl/Wwr6XfTdC2cc/FjGfv35LzaKUdWMQa9q9Wa37IpHg3D5P7icvQtzPngfOn5u0jX9GiRqPADPz6k+pNcha7BuK6zL4V5/gsSqpFYtIWDqSrAZHMEdR4ip57loiJEONPPzXr+ZqOuuOu7BVJx59flTu3LZZHwdvsa67ZttGjQdGEt7Gde/149ivN5eRv2ksFI75AFz8QA2z1/nUbBwyQ7YC/wCJgP5mrXaWmu3liO+RkHwwD/Oqo0R1EZIxzBOd+vPp4VrLvZVCpc7zT1xpFpZfr5Y5okjNpEhZ8IlRgcBhn9kgjfnkc/tTiS2jEsZlH6LUA/kOWT5DIPypC3WaPDAnblg/wzUhe3Hex6iBkj3scjjG+Pr9K3EbLFq7ZN7rTWvFZ7aNEe9rkjO1fZ02s7DQwhYgxvuVKkctXiN9jvUTbyFWDoxVlOVIOMelfQ3scMd5wwRTKsndEx7gclPuj/LprJfalY2sN+0VoujT8YHw6jjAA5Dbfbxr5hKLi3F8i6THZ/26XtvpWYLMgxn9lsdT4E+QArcuxfbaHiUAliO/JlPNT1BHjvXyP/Cto/2deHShribBELYVeeCy6tRH1Az5HwrEG5UUUUAUUUUAUUVQvad7QJbMw2lnGJb65+Beehc4Dlc7knIGdvdYnYYIFz4pHC0Ti4EZhI98S6dGOurVtj1rNfZnxlDxO7tbGV5uGpGHXUGKwzalXu4nbfuyNZA5e7tyJZpB7IZJtM3G+IvLvnuu80orH9kO5xuOiKvI4NadwDhdvbwJHaqiwge7oOQfElsnUT1JJJoD587f3rS8Rui/ONlRR4LpDfcsfoPCs/ukKs2epJB8c1fPaZOW4rOVwCoC4PIjnv8ANudVqV1YYkXA8eY+vMetUnNwqN8Tp4W8bqyhD+LWcdH3fL1IGipSbgu3usfLO4pv/ZMn936n+VTqvB8zU1Nl3VN4cM9hmaTqUTgrdW+g/nT+14eqchv4nnWMriC4alihsa4qP41uojLTh2Pek2HRfH5dfSpaF87EY8vAdM+dexbjOTufyHgK8vKFIABZmOyruSf661TlN1GdJQtqdlDLaUVxb59/sl7iNzbRKMlRvyAG5PgMczTiDgpCl5cW8Q5jbWw8Cenpuacqi2q9/PhpiCEQH4fIefi39Gs8R4lJO2p8+Sg7AeQ/jVynSwvi1ZzN7tDxJtUUox6pYb9ft8yycM7apay64o9XdrphXkFB+JmPMscD5DxJqN7U9r578hpwmV+HSCCAeY3J8voKhhsa61WDUHhGNeioNJknHlnb1POvaUB7ghZ2CKMseX9eQqbt4VQQDGCTKH3Jy6kD/wAfzq2+xnsrHdPLM5OU90YxywCTuOuRTX2i9l3s7oaMmORg6Zx+sAIdM42LLjHiVNWbSqqNeFSXBNP3MZLKwVqexypYk4G4XwqS7KgIsz4/SHYHwTAO3qc59BTe2vUkGx5jkfuKTl/QgsD7uOR8a+nzpUbiKqZX/pPk9OZSy1oPmck5O5qOvo2kYIOQ5mn8A0gLjMhGSOenPMetcK6c435/M1PiM445P6HhCcRtAhUr0p7a8UDEDbJ65ouLiNDl/efwG+PToPWmN7xTWMaAPAk5I9MVpLi/oWdWT31rxisvXhxX8XpweeC4Eqi5Iu/DbyJI21cyuAB4nmapfEyolBXmTgj+vCmx4i+MA/f/AEpuuQc5OfGqNxtu1jjw8vLTbxww+WcZfsZKnLmWmL4R6Cm97KI0Pnn/AF/rzplw7i2+mQ+hqb4Nwj8Ze28HNWOpv8A3P1IA/wCqt5LaFL/iyuabyks+vJP1I9x726zZvYnwA2/DwzjDTEuR/i5Z89OkfKs39svs8e2le9Q6opGGsfuscDIPgTjbxP0+hbS2EaKg5KMU04/wZLqB4ZBlXBH1r5dKTk22XT5B4PbpJPCkhIR5FViPBj/W9fX/AALh0cEEaRKFQKMAcsYr5Q7V9jprC67hlJDHEbfvjbGPMEgGtz9jnai4lja2uo3WWEDDMpGpDyOTsTtg4rwGmUUUUAUUUUAVj3bK+Wz7T2dzdKe4eLu45M4CMdasxz0Uyb+AfPSthqG7V9k4OI25guFyp3VhsyN0dD0O/oetAeL3hAmvVeaNZIUixFkagsrs3fMynbOhYgrY/akGd6j+zKRpxHiEduoSFBAXRdkFy4kaRkUbDMfcasYBYHrmqxY+y3iduO6g4zIsHJQ0ZcqvIAan2wAORA8MVeeynZWLh8HdRFmLMXkkc5eSRvidz1J/hQGBe062MfF5cjGsKw8x7wP5D7VBSLkbc63z2k+zpOIRh1OmePJR/wCB8QawK5ieCRoZl0SpzU9R0ZfEGqNxTed5HVbGvKfh+BPR8htHqXOkbDYo3L1Ujl+XkK9d7IeQVfq38qX70daQk4gg2yM+A51XWZcjcS3KUdamF6L/AF6YR6S3J+IlvXl9Bt9qWLAUk8U+MiCXT+8Y3CjPUnHKl7Hhcbka5BcOfhhi97J9BuR5nA8aljQnLjoa+rta3oLFP4n+8WJW0ck5xEML1kPwjx0/vH7VMcL4Z0tUDsdmuG3Gds4PNj5DbzrQey/speYK95+jiHw26HAx0EhHxf4R7vrzq833ZmJUEaBVwPdAwDgYyQPAZH1FXYU4wWhzF1eVbqWaj7LkjKIOwsJQiYGR2+J23OfLw8gMAVDX/ssQnMUhQeB3H33+9aHc2zRsVYb/AJ+YpKpCoYJxOy7mZ486tGBn5A/xpr0G/rVh7dcPMV25Pwye8D5jYj8j86r+oDwoDp39K8KcGnNpZyTNpiQsT4DYep6Vtns09mkK20huFEjyHS2dxjAOkA9Nz6/SgKx7CuLaLuWEts6hgPMbE/da2PtN2bjvYGikGQeR6g9CD0INUmT2MrFOs9nM0LqcgH318wVJBIPhqFaRbKwUBvixvjx64oD5v7Vdk5LSZ1cgyAF0bl3yL8WQP+IuQcjmPnULLc5WNmOwyfUjdR+Vb/7SuzhubUtH+ui99D/eXp6HcHyNYNcwAd2yj9E7FgP3GUEmM+jDby9K6LY1+4ZtpPSWN3pvZ4dnzIakc6j2KTuwE5yONTnwB6fQio3iPFf2Yz6t/AfzrtxKVhaQnLSMd/ADYffNQ+MCtptraM6NONKm8OWW3zxnC+eH2MKcE3lgWrwXrjGn/DuFa8FuX9feuWsrKreVNymu75LuTykorUbQQs/wqT+VSVvwMn42x5D+dLG/0nREowNs7nJ6gAYz65p/aXUwO5CjyAGPTH8a6+x2Nax1a32ub0jnyXP3RXlUkItweNULFdIHMn/XnU97KG7riduW21qwGfUED/KtRkxLkFiWI5EnOPTNP+x8Zfi1mo6FmPkNLD8yPrVratNRs6mUkscu6+55B/Ej6doopjxTiYh7rVjTJKsZYnAXUG0knHVwqDOMlxXzktnniXAILgo0sauUYMpYA6WHJhnkR408jt1XkoHypSigCiiigCiiigCiiigCiq52o7e21iVRy8s7Y028IEkzA9QmRgYBOSRyOM1Af/NVqhH4m2vrVGOBJNbkLnw91i2cA7AHkaA0KoLjfY60vQDNEkng2Aceh/lXe1t2P7PmkVj3fd6mdCc9zsZGUrv+q1HK7+G9S1nbRxxqkSqkagBVQAKF6aQNselAUq39jHDlbPdavJizD6MSPtUzD2NsbZdYgjQL10jb6CrFTe/sVmjaN86XGDpYqR5qykEEHcEeFD1tviH9nx4xoXHoKSh4NCp1LGoPjiojiolswJ1uHkjDxq8U2ggo7hSY3VVYSDVnBLBtOMAnULJQ8CovjnA+/wBDpIYZ4s93KAGxqA1I6HZ42wupcj4QQQQCF+NcXjtbeW4lOI4lLN47dB5k4AHiRWX9nhxzi0ZuxerYwSE9zEsSudIJGTkA425knO5wBigJ3j9pfRqWmiiuoxn3rVXSVR+93MjsHG24V87jANQVrdpIodG1Kc74I3BwQQQCCCMEEZFKpxnivCruCPiEqXlndSrEsoUK0btsucAY8SDqGFOCDmnfaXgYtuJxGMERcQ1rIByW5jXUkgGdi6Bg2OenJ33oCI4nweK4XTIoYedQA9mtpqzpPpk4/OrhcW5RirDBH9ZpOgGtnw2OIAIgUDwFWrgnEIoLZ5JpEiQSYLOwUAkLgZO1V+pSDhD3FriN1jljnWVGZda6kC+665GVIJGxBGcjlQFkvboqq6ACzsFXJ23ydRxuQFBOBz2GRnIcIDjfBPkMfbJ/OoaxsrmSVJLvuVEWTHHCzuC7KVMju6qdkZlCAY95iSTp0u+NcaS1jDuGYswREQankkb4Y0GRljg8yAACSQBQDzIYMPA4P0H86wnt92WNveNGhCx3BMiZGyzKBnl0ZdWa2S2nmd1keEQJjGkyB5Gzn3WVAYxg6SCHb9obZNRHb7sk13bGQKDNEQ8fkVOQM+eMH1rKMnFqS4oHz1xJ/wDd4uXLO3mxP8ajXqRSVGQxPmMqSBq2xg8jnkRy38BTaThsg2xq8CK6K/oVL6NKrb/HiKTxxTWeK9SGLUcpjNEywHiftVqs4sKPE71EQWXde/KRnovUnwFSnD86MnmSSfXrW+2HaStaUoz/AJPDa6Lkn31ZFVlvPQ82Nlozn0HpXJ+IYYqqFiOfQD86eUnFDpLH945rdSg2lGL3V5Y9s5XsRhbzhxkbeXhVh9lI7zjCY5LGT/3IPzzVcuCFViOZ/Or/AP7P/CC09xcEe6MIp8xkt8skfQ1pf6gqKnZbudZNL5av6IkpLMjdKSurVJEZJFV0cFWVgCGB5gg7EUrVL7W2hu+IWtlJJIls0U0siRuU75kMSiN2UhtADsSARn5DHz0tj9+x7qD+FvrqAdE1JcID0wLlHYDl7oYDbYCo++4txLh6mW4WK+tlGZHhQwzRqASz92zsjqAOQYHry5P+F8Gs4nia1iiiMilZEjUKGj0k/pUXYlXCjUwyNTDPvEGTtMxzvFqLIy94oYlipzpdcn9n4SB0yw5YAAd8Pv0niSWJg8cihlYdVIyD/pTiqR7PQILridgn6q2mSSMbYRLpO87tcDAVW1YHnV3oAooooAqu9u+0L2lqO5ANxPIlvAGOF76Y4Ut5AZbz04qxVT/aZlILa55LaXcEz7Z/R5MchOByCyE56YoDvAuzlvwmJSFae7nYK8vxS3ExUs3vO3urhHfBYABSTk7myX/DkuIHhnQFJUKuuejDBAOxz4EYPWo7tNw6WaOGW2ZO+t5O+iDfBJlJI2RiOQaOVsMORweVVy+7RcZnQxQcNFtIy4M01xG6xsdsqEBL45g4+R5EA9jBLcK7mQ6+5lmhPmAxOPTDfSprsZKYhJYP8dnoWM7+/asD+HfccwFaNhvvETtqFLdh+yi8NsorZW1Fcl35anY5Y+Q6DyApr2dnFzf3d1HgwBIrZHHKRoWleV1PIqGm0ZGclG8KAtNUC/WTiXFLi0M80FtYrEXWFzG80s6l11Ou4jVdtIxvv4Yv9U/tJ2TnFyL/AIc6R3WAkscme6uIxyEmkZDjbDeAA5UBHw8AsbSQTPw2UKJPeuZWWcqytpSZw8zyBcgEOF90HJ0740Cs64j/AGvxBfwstlFZwuyiaYzpNqiByyxou+Wxj3uhI25jRaAqHtctO84Nervsgfb/AJbo/wBPdonhLcItu4XvUVLVjGg/WQIYjIiqCNWYg3uftfCQQSDa54FdWRgGVgVYHkQRgg+RFZ5w+w4jwfMMEIv7AMxjVXCTwqxLaPe2kUE7dT5DagHnaGeTiYit4LWdEE8Ukk9xGYFRYmDt3ayYkdyBpHu6fePvbGlfaHIPxPCV5ub1SFHPSqOHPoNQz602PtMumysXBr8yDOO8QRJkf8w5GPSluyvZe5lvG4jxIIJ9Oi3t0OpbeM/FluRkOSCRnmd8EBQJrjnAxIPMcjVKngKMVYYIrU2XNQHHeBiQZGxHI0BSKl7fj8VlYzXExOiNuSjJJIQKqjxJIG+3jgVFzQlGKsMEU27VkjhErgE91cRSHAzsjxEnHgBQEvY8Q4tdBHWG2so2GdM2uaXf4cougL5gnIz8qLhprkLG5jhv7KRZR7rPDIHWVEdRkNocGQYzqRlPPbNkbicelZdWYnUFHG6kNuDkbDIxgmkeEp3900uhgiR6NbKVDFm1YTUAWAABLAafeABJBAAjrDtI6XEcV/Abd5TpilDCSB32xGr7MjtvhXUZ0nBO2bvoGMdKrPtLSL+ybzvdIUQsVLY2lA/RYz+13mkDrkipvgs8j20DyrolaJGdf3XKgsvyORQGae0n2X6i11aIrPzkhONMoHrsHHRvrWRXHZ2N1L24ZJE2aIkhgeqnJyG+xr60IqkdrPZZDdP30RME/wC+mBnyYYww9RWUZOLUkD5lC4b3w2oc9Wcj1zyqTtL4AY5j+ulaFxv2R32QWSG4x+2C0L/9uoEetVr/AOKOIkkJCQB++wO/kVG49QOu1dZs/b1KjHcqQx26/vcrzpN6oYLcKeo+teDfL45+VSsnsm4oP+Eh9Cf4inNh7FuJSsA+iNepyT9sfxray/qKySyt5+hh4UirJHLdypBCuZHOAOg8WY9ABX052C7Krw+zjhG5Ayx8WO5PzJO1Rns/9mEPDVz+smb4pDzPkPAeX51YbLizNd3Fu4A7pIpEYdY5e8XDZ/aDxP8AIr51xu0doTvqu/LRLgui/PUsQgoolarvbTgsU0STNOLSa3JeG6On9ExGGzrIVkYbMpOCPSrCrAjIOQeorNLfgScT41f/AIzMsNj3KQQMf0YaRNTuyD4jkczz1YOdIxrjMSXt5cKSH4lwQJ0kQyO/TcxiTGef7VJ8N7XZd04YW4pfyACa6kBjgiUZ07bKsYJYiNPi946mPOxR9nrKKSQW/Co5DFsXEcCgvpDaI2lYEkAjJGFycashgJ/gXFYpQ6Ro0LxELJCyhGjJGRkLlSCOTIWU74JwaAZ9jOy5soX7yTvrid2lnmxjXI3QDoqjAA5bE4GcVYKKKAKKKKAKSurVJUaORQ6OCrKwyCp2IIPMYpWigKVYcB4hw8d3aPDdWi57uGdnjliXbTEkwVw6D3gNYBA0jOBTmXtVf4xHwmUuCA2u4t0Qb81cMzMMb7L8qtlFAU+Xs/f3i6L24ihgbOuC1D6nTP6t53OdJGzaFUnJGcVarS0SJFjjUIiAKqqMAAcgAKWooAooooAooooAooooAooooArjLmu0UBXuO8CDjI2I5GmHBrQdxLHKgKszKykZDKyqCMHYgirey5pH8GtAZtbdhbyxfvOGOjQEgmyuGYqN/eMUpJKk+B8yc7CpiS/44wxHaWMR/ekmkkH0RQau6riu0BSOGezt5ZEueKTm7nQ6kjGUt4W5jRGMayDtqbmAMjarvRRQBRRRQBRRRQBRRRQBVW45wu7jvReWaxS6oRDLDI5jyEdnjkRwrbjW4II5VaaKAgex3DJ4YpfxHdK8szyiOL4IlfH6MHA1HIZ2bAyztUFx/gd5aX0nEOHxpOJo1W5tWbu2cx7JLG5yAwXbB6A7MW2vdFAUSw9pMW5/AcSjdt3j/CyNhup22yfLGeozT3sWtxPcXV9PC9uswijhhkAEgih1kSSAE4Zmlb3dsaeuxq3UUAUUUUAUUUUB/9k="/>
          <p:cNvSpPr>
            <a:spLocks noChangeAspect="1" noChangeArrowheads="1"/>
          </p:cNvSpPr>
          <p:nvPr/>
        </p:nvSpPr>
        <p:spPr bwMode="auto">
          <a:xfrm>
            <a:off x="155575" y="-792163"/>
            <a:ext cx="2752725" cy="16573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0724" name="AutoShape 4" descr="data:image/jpeg;base64,/9j/4AAQSkZJRgABAQAAAQABAAD/2wCEAAkGBhQSERQUExQWFRQVGRwaGRcYGBoYHRoXGBwXHBcXGBoYGyYeHBwjGhcXIC8gIycpLC0sFx4xNTAqNSYrLikBCQoKDgwOGg8PGikkHyQwLC8sLC4sLC00LywsLC00LzUqLCksLCosLC80LCkwLCwsLCwsLiwqLTQsLCovLCwvLP/AABEIAK4BIQMBIgACEQEDEQH/xAAcAAABBQEBAQAAAAAAAAAAAAAAAwQFBgcBAgj/xABEEAACAQMCAwUGAgcFCAIDAAABAgMABBESIQUxQQYTUWFxByIygZGhFLEjM0JSwdHwFWJykuEIJENjgqKywhfxFlPS/8QAGwEBAAIDAQEAAAAAAAAAAAAAAAMEAgUGAQf/xAAyEQACAQMBBgQGAQQDAAAAAAAAAQIDBBEhBRIxQVFxE2GBoSKRscHR8DIGQuHxFCRS/9oADAMBAAIRAxEAPwDcaKKKAKK8TIWVgCVJBAYcwT1HpUZ2X4VNbW6xXFy11IpP6VkCEr0BAJzjxJJNAS1FMuMcWW2iMjBm95UVVALM8jKkaLkgZZ2UZJAGdyBUfHxi7UF5rIBOeIpxLIBn9pGjRcgbkI7HYgajjICvGOMSpNDBBGjySpLJmRzGoWHuwd1RiSWmQcuWo9AC54HxYXNvHMBpDgnGQw2JGVYbMpxkN1BB60cS4JBche+iWTTkqWG66hhtJ5jI2I69aoXtK9oy2CC1tkUylMKo2WNBspIHIbYCjw6V43jiZRi5PEVll6k7R26toMqBvDNPorhW3VgfQ18kpM/N4oJCd2ZkOtid2Ytk7knOcVN8H7SujDup5baTOyO3eRsdthrzt0wpU71jGpGXBk9W0rUVmpFpH0/ScM6uCVOQCR8xzrN+yXtULOsF6ojkbZZAfcc+AJ3B/un5ZrR7dUxlAoDHPugDJPMnHU+NZlYVqnS8bvJhcTRS21vbwSSRfpIZJ3YwsUd20yIFGoEBQGO2c74Fxqsy8Hu7e4mltGikinYO9vMWjCSBQrSRSojnDBVyjKd8kMMkEBzwHtCz2CXV2EtzpLSE5RQAxAkAkwyq6gOFbcBwDk094P2gt7tS1tNHMqnDFGDYPgccvnUMeAXV0yG+khWFHWQW0CswLRnUneTSYLAMAdKoo2AORnLbj3EIDexdyubmFv00qDCpCVOqKaTZW1ZUiLJIOlsADNAWu4ugophBxoOCV3CnBPnsf41U+L8cMpIXZfz/ANKk+yv6lv8AGf8AxWgLTBcBhVb4p7UuGW8xglu0EgOCAHcK2SCrMilVIIOQSMdcU17XSOlsRE7R99JDCWU4ZFnljjZoz0YK5wehwae21nBbwGKCziNukeWUaRqA1ZUBlId8DJ1sM6hvuSAJzhvFobhBJBKkqH9pGDD0yDz8qd1lfbHsSLBG4pwlvw8kSh5IV/UzRDBbKZ293fAxy2w29aPwTii3NtDOoIWaNZADzAdQcHHUZoB7RRRQBRRRQBRRRQBRSVzcpGjPIyoijLMxCqoHMknYDzNVyTtfJPleHwG46C4c93bA+If45AP+WrA+IoC0UhLfRocNIinwLAfmarh7GzT73t7NID/wrcm1iA8PcJlbr8Uh58uWOwezLhcS4FlBhRzddZx5s5JPzNAWGPiMTHCyISegZSfzpxVWvfZpwyaJk/BwKHGNccaIwzyZWUZB6/zpHsFxOZWuLC6cyT2ZXEp5zW8mTDIdt2ABVue67knJoC30UUUAUUUUAUUUUAVVO0vaO6Fytnw+KF5zH3skk7OIoo9WlNQQamZyHAAO2M4I5WYXSE4DLnwyM/Sqd2gvv7P4nHdy7WtzEtvJJjaGVHZoWc52R+8dScYBUEkZoBvxCS/HdR8Tjs57SeRIn/DiZHikkZRC4LtkjvdIyuGUlWBGKl1mnsHjWSQ3FpJIkSu/66FpCFjEjf8AGQuVXXsw1DVr3YKccSBdE91eFbdGEgjdoVjLqQ0ZyEDtpYAgatyBnNNImm4lIjPE0FjHIJFEmVluXjYNExQjMcIdQ+G95tK5AGQQJjtJ2kisoWlmYAKPmT0AHMknbFfNPGeLtdXctwUYCQ7BiMhQAANs+Z59TVh9rHHmuuJ91qPdW45b47w4yT0OFZcHpk1Wu8xVG5q/2I6nYlin/wBibx0PPeEdPltSMkqnZxjP7w2+vL712S9UcyB6nFcW9RtsqfmKqKL44OhnVg/h312eBeK5Kr3co72A8wcll8weZA+o6csVcuzvbS7tQDDL+Kg/cdhqA/uv1x4Nv51S1+1cEeDqUlW8VOPr4/PNWqdy1pI0V5sSNR79DTy5ehtvDvbVbnAuIpYD1LqdP+YZX71ceH9q7WdQ0cyMD4EV81x8XmXmUceYwT81OP8AtpNbyPOWttLfvQtpPnkjQfvVpVoPmaGps26p8YP01+h9HdpuIh7aZI5hGzxuqyKd0ZlIVhg5yCQdt9qpaXH6JEWJIEUfqo/hBO7YIA1ZOTkgE5yd6yn+00//AGXcfmWMgHyJepKw4xPsYblJgOauNLfVeXzWpE0+BTnTnDSaa7rBoNWjsr+pb/Gf/Fazjg3ajvG7uVDHJ0B3DDxUjYj71o/ZX9S3+M/+K16YEhxLhyTxNFICVbHIlSCCCrKw3VlYAgjkQKhLjgd6VZBepoYFWP4bEukjBIcShBJjPvBAM76elNm4hNw6V1lSa4s5HZ45Y1MrwFveaKRFGox51aXGcAhT0rk3tZ4Yoy1zg8tPdTas+BXu8j50A/8AaFxeOLg13nYGExKPOQd2o+rD5A1N9irNouHWcbjDpbxKw8GCLkfI7Vm08U3HLhMwyQcNgcORKNLXTj4fdI2TmOeMHxwF1i0vQw86Ad0UUUAUVwmjWPGgO1DScdaUlbRO9IJUzNtChBGr3vilIydowRqUqzIc4dXXC++b9KxaMZxENkbIxmXrJ190+7724YgEPlXGw5UBBW/ZJGdZbtzdyqdS94AIo2G4MMA9xSDydtUnQual7y9jhTXI6ogwMsQBkkBVHiSSAANySAKXqA4aI5ZpZZirTwyuiqxB7hd9BQfstJCyuW+IiTGcAKAG/EeOzOo7sfhY3OFklRmmc41YgtQNRbSGPv4YaGJjI3qMn4dYqM3kT3Vw3wRXBW5mcLsGjgBKRg5ydKoACC+nG0pxa9s5J8GdnnCFO5t5CZArsuo4hPeRgnRl8qvuqSfdBBYcPnZSIolsIzzY6Jbh9iCzYLRq2dJ1s0pO+QDQDThd/wD2dZxRPCxnlklaGziKsyq8rukeQdCpEjorPnQuMAnbMh2T7NvB3lxcP3l5cYMzAnQoGdEMIPKNAxGebHJPQCR4ZwOKAsyKTI/xyuS8j45BnbLaRk4X4R0AqQoAooooAooooArO+1l9PxK+PCrWR4IogHvZ1GGCsA0cEbdCw5+XiAytolUbs0ndcd4srEBriO1ljGd2REeNyB4B9vmPGgI7iHsH4c0Ti3Dwzge5KJXYo4wVJBOMcs9cHbGxqU9lvG5L3h7JdgSS28j20pbDCQpjc55+6wBzzIJ60+4v2PmeSR7e/ntVm3kRVjcF9IXUhcakOlR8J5jIwac9kOzFvw2EWsLEklpWLkF3JIDO2ABt7q8uQHPc0BDca7P8O4VFNexWkSyICwIXcEA/qwdkJ5e7jnWJXvtg4jIxYShAeShc4Hhk1bPb52skMy2SHSmnU/8AeySFHpsSflWPpGWIUbk7Ubwexi5NJcWTsU7ODNISXfLE+OcfwUVF3N+zcvdX7n+VPb86UKjkFUf5iR+QqHZqqUYqbc2b/aVeVvGFvTeMLX6fYCopezkVThlUg9SBkfzFNdVdQEkL4kD61Zkk1hmlo1JQqKUeP1LMDgbUnHeZOG2Ph/EHqKWIAyT0quzSFzqyQeY8B5CtdSpeJk7O/vXZ7vny8izBcjY4puJyDh+vIjkfLyPlTbhvENWx+If1mntxDrUjr08j0P1qJx3HuyL1OsrikqtF69OvkKBc0hPaA74wRyI2IPiD0rltPkb7HkR4EcxTlnzWOsWTYp16eqzkdLfGS2Lk/prc6ieWSu+dujpkfM+Fbj2Im1W2rxb/ANVrB+CqDO6EZV4zqHjgqB9nata9mPFlj4fEJWIY4I2JyNKjJx5qa29OW9FM+d3dFUa0qa5Mv1Gajf8A8ig/fP8Alb+Vc/8AyKD98/5W/lWZWJOm9y4T38hSPHrVZ7Re0u0tV+Mu5+FAp1MfAA+dZV2m7WzXJLXcpghPw26H32H98jx8Bgb0BqPE/bVaQkomqaQZ92Majkcxttz86rXEfa1xCbIgt0hXo0rb/NV3+9ZZPx58aLdRCnkBqPr0H5+dNBBJJszu/qxP1ya29tsa7uFmMcLq9COVSKLbfdsbtiTLxQL4rGgbHkMb/WmjdspB8PEpgfEx5H/jmou34A5BIAwOZyK6OG+Y+lbmH9MZXxVkn5LP3I/G8iwWXbS+yCnE0Y9FdFXPkdgw+VXDhftlvIRi5tTKBj34SGz/ANOcj61lc3CB/d+e35VyLhbp+rkZD4KxAqtW/pq4jrTnGXzT/HuZKsuZutj7drMkCdJYCf30YfcAj71e/wAJb3SrI0ccoI91mRW2PgSDtXyjc3l0qENIHVgVIIG4IOdxvW7exrtsl1aiAjTLAArL4jGzDyOD9K0l1Y3Frjxo4z2fusokjJS4GiW9skahUVUUcgoCgfIUpRRVMyCiiigCiiigCiiigCoLtL2SjuzHIHeG4hOYbiPAdD1ByMMh5FG2IzU7QaArcdhxP4Wu7XG2XW1fXjrjNwUBPoR5VJcH4ElvrbU0s0mDJNIQXcjOkbAKqjJwigKMnAySTS+0HtttbSd4HRy8Zw2FPgCPsRVY4p/tFKVYQ275wcFsAevMn7UAw9vljbmdJVk/3nTpKDfUgJO4HLBJ3rN+F22nLMPePj0FPlked2mmOqSQ5Y/kB4AchVs7Nez2a9ikkiKgJt7xxlsZwPl+dUKtZze5E63Z+zY28VdVml34LP3KNxGMnlzOB9CTUPMpGxBHrU3eRPG5jALYORuMgA4Yb+B5evlXGDH/AIbfVfy1Yr2nU3FgjvLJXNRy1TWnBteyIGn/AAiHL6jyX8//AK/hTx+HrgllVR45/kAKUt4eWBpUch1PixrOddSi0iC12ZOlWjKeuNUvzngjnE5cR46scfLmftt86hiakOMv76jwH5//AFUY5qS3jiGepT2vVc7lx5Rwvz7nVlIII5irHYXoYZH08/CqzUhwaElickAY5dftWNxBSjlkmxrqpSrKnFZTLCyBvDNNmODjx/hSurAyTgDrTQFpGGkbnZByznck+Gw+QBrXwi28HYXVeEI7z0fH055/eJJdnRmaR+iqBn1OT9lB+daB2XQiztzjGqMMB5MWI+xqlcPs1crZRMGkkOJWH7IOO8Y+eDpA36Z5VrHF7MRGJByWMD7tW3hHdikfPLir41WVTqyPJqpdou1TajDbYLjd3Pwxr4sfHyqT7Y3rxWkjJ8WOfhnr8ufyrNuNThB+FiJwN5W6uxwdz1zzPyHSp6NGdaapwWWyu3hZZ5m4uEZu6zLKdjcPv692vQf1vTK3sWclmJJPNjuTT2y4aAMn6fzpzcXQT18K+g7P2LRtcSn8U/ZFSdRyEbe1j5b5HTl9qcyYRCRsACfpUZbs00w0/snJPp+yPX+dXez7PmSFgRuBkE/cVsZXkGnuvRaJ8v1PoY7pWLfiQwd8ZGCP651yzutbso6Yx8+n2+9R3E7BreTH7J2Geh8P5VLdioBq1v8AtnJPgF2A/Oqyvt6SpqOJauS8kuXXLcceXyPd3mI8TlMZXI2zufPp9f4UoLkEe6QT4ZxU3xQWzll1E56kDFV+Ts2D+pmBH7rflnnUjr1Yve3XKPya+eE165PMISvbg6feQj/u/LkavXsEty19K4+EIB6nLHHyH51QXgngyJBsOeDkY+fTzFX32HM39pSaBhDGNXrn3f8A3rU7cqeNZuUdMNaNYf7/AJ1JKSxI+g6YX3FBAwMpCREfrD8Kvk7SNyUEEYJ2yCCclQX9Brgy0Q91xl3cxWqrI641yMcRRZxgMVyXk0nUI16Y1MgZSzbueJLv39nKRv3fcSxavLvPxEmj10N6V3tjbyCxkW2DqcpqEAAk7nvE7/uh+/3XeYx72eW+KrvD4OGwSxzWVrcm5AdQqQ3CNLq2YTvcKq/FhtUjA5XOT1AufBOLfiIteho3BKPG2MpIhw6kjY78mGxBBHOn9RHZvhckKSNMwaaeQyyBM6FYqihI876VVFGTux1NgZwJegCiiigCiiigK32l9n9nfD9NEpbGA2Nx6Ebj5Gsz7Q/7PqRwyvBNIzAEqjEYzvgZ05x051uFcIzQHyfwu9jEbq6t3uwG+NBB98MpGScbdMVMcK7bXFqjpBJoV+YwD5ZGeRx1FX/2w9grUW0t4qaJlGSy5GfXHPlzNYXcwYB3ZsaTuc8yeY5dKoToKMspnWW+1ZVaDhKCaXHPkunp8yZ73US3M8/XrSFtPkZJznw5DyH+teLO9Dbcm8P5eVdnIEinGMjn4kfxx/GoN3DcWja+OpxjVhLK/P7wY6EOojPTfHn0rsxx9QPrXYZq47VFrkv4juZXFkdd2oLHVnDYwfA77fPP3pjccNYcjn12+/KpuNg2pSPL1FNnUxeJj+6+R8R51ahVktDRXVjRqfG1p1XFd+q+nYhHtmG5U1McJTSoB2Lb/XkPoCa6ffOkAheuBz8s8ufOnaRAHPXfmfH/AEGPSvatVyjhkdhs+NGr4kHlcNff97nh4SzZY5AOw5AeHqa9T3HcQmQfrZsqn91B8TDzJ/8AXwpUjY1B8SuGZkDZGmNAuf8ACCT55YnfyFZWurb6EO3c04Riv7m2/T/Y3tblonWSNirqcqw5g1pfAPac1w6R3OA+NIYcm3JHPkd/65VmQoIq8csbpxi3EsDqeRU1kPFIGGibYiT3T/jT3DgfunTnP+lX7s/xB5uGaife0kZ8SMjP2qh8VP6O1P7Ij0+kgI1j1/lV7Z85QuYOLxrxMZ8D3byFU1t05DpnfNJWHDGuGyc6Sdh1bzPgK9SHvCq42A5fn/XhmrBPP+HjIHxMu58Aeg9a+k3VJ1Wqb/j06vz8lxfVvyKcXjU9W7xWy8lJHTpnzprL253xq28qql7eGRjv7vh40kAK5e723TpVNyjBSS0y+HolyJo021llk4jP+IXYb5B++ef1+tJx5hjbwBOPQ77/ADzUfwa5KnQeXT58vvU5Lbl4pAoywGcePPIrobapSr0lcwWG18vLz1ImmnulWlu3c5zilLe+dDnn/XhTTVvSqtXCw2pdRr70qj469MduHyLLhHHAs1vxESrjr09OoptwbtVc8OmZoCoLDB1DOcehB6/eoq290hk5eH8qccVcMAw57Z/L+Ndbfwd3YT3lhr4tODx08ms+afvBB7si3x+3PiYO5iP/AEt//dbF7MPaB/acDF1CSodLLnPgQR5EEfevl0gVP9heMzW17B3LN78iqyAnDKxAYkeQ3z0xXzwtn11RXiFsqD4gV7oAooooAooooAooooCu3Hbu2V3UCeTu2Ku8VtPKgZfiGuOMqSp2OCcEEUTduLN1xDeW7yEjTGkqM7kEZRUB1ZIyOXWojsdxiLh8MfD7r/d5YSUR3GiK4BYlZY5Pg1PnJQnVq1bHnV1SJc6gFyf2gBv86ApvtibHCrj/AAn8jXzrcxjunJ8PyG33rdPbhxlVsxAG9+Rh7o3JUEFhj0yM9M1gXErrOE/zfwFVqqcpxSN1s+caNvVqT56Lvh/kYEfI+Ip0L/K6ZASP3l5+vrTavOqppQUuJraNzUo53Ho+K5P0H8F2eSsrepKn5gjH0p0O85+6fQ8vTIwftUI29CTlfhJH5fSoZUOhs6O1XHSafo/zn3ZP2aEZLcyeXPG2AKWlORjxqAi4m454P2/KntvdMffK4U/P5+nL6VXnRknlm4ttpUZx8OOfPK+beNCVijq+3ns3i/sr8WZSXKhtO2NzjSDz1D+FUaz4vpjdAARJjJ0gkaTkaWxt5450lecbkK90rsSeS5OB/eI6VDFPPD/Bsq04ummpYw1lYzvLp6iEMhMYxux2HmScL9TirXa8EtF4bNcXSlgG0R/vYj/RoF9Surw941XeC2jOyiPcg93F/elIIL+iLqJqa9rdobaOztV+BVLerAKASfH3j9a2FCG6m+pyG1Lnxpxgn/FY9eZnevfy9c49TXsjNcA+lc1+FTmpJi77UyvGsUf6KNQAQvM+Wegpnw67x3iMcq8b898OoLK2/XI+9MVTPPlSsdpqBPIAgeZLZO3oFJrKEXKSjHiwTfAUywY8tuf1x9B96T7Q3xJP9c/5CnMJEcWT61DOrSvgAs77KoGSfl/Wwr6XfTdC2cc/FjGfv35LzaKUdWMQa9q9Wa37IpHg3D5P7icvQtzPngfOn5u0jX9GiRqPADPz6k+pNcha7BuK6zL4V5/gsSqpFYtIWDqSrAZHMEdR4ip57loiJEONPPzXr+ZqOuuOu7BVJx59flTu3LZZHwdvsa67ZttGjQdGEt7Gde/149ivN5eRv2ksFI75AFz8QA2z1/nUbBwyQ7YC/wCJgP5mrXaWmu3liO+RkHwwD/Oqo0R1EZIxzBOd+vPp4VrLvZVCpc7zT1xpFpZfr5Y5okjNpEhZ8IlRgcBhn9kgjfnkc/tTiS2jEsZlH6LUA/kOWT5DIPypC3WaPDAnblg/wzUhe3Hex6iBkj3scjjG+Pr9K3EbLFq7ZN7rTWvFZ7aNEe9rkjO1fZ02s7DQwhYgxvuVKkctXiN9jvUTbyFWDoxVlOVIOMelfQ3scMd5wwRTKsndEx7gclPuj/LprJfalY2sN+0VoujT8YHw6jjAA5Dbfbxr5hKLi3F8i6THZ/26XtvpWYLMgxn9lsdT4E+QArcuxfbaHiUAliO/JlPNT1BHjvXyP/Cto/2deHShribBELYVeeCy6tRH1Az5HwrEG5UUUUAUUUUAUUVQvad7QJbMw2lnGJb65+Beehc4Dlc7knIGdvdYnYYIFz4pHC0Ti4EZhI98S6dGOurVtj1rNfZnxlDxO7tbGV5uGpGHXUGKwzalXu4nbfuyNZA5e7tyJZpB7IZJtM3G+IvLvnuu80orH9kO5xuOiKvI4NadwDhdvbwJHaqiwge7oOQfElsnUT1JJJoD587f3rS8Rui/ONlRR4LpDfcsfoPCs/ukKs2epJB8c1fPaZOW4rOVwCoC4PIjnv8ANudVqV1YYkXA8eY+vMetUnNwqN8Tp4W8bqyhD+LWcdH3fL1IGipSbgu3usfLO4pv/ZMn936n+VTqvB8zU1Nl3VN4cM9hmaTqUTgrdW+g/nT+14eqchv4nnWMriC4alihsa4qP41uojLTh2Pek2HRfH5dfSpaF87EY8vAdM+dexbjOTufyHgK8vKFIABZmOyruSf661TlN1GdJQtqdlDLaUVxb59/sl7iNzbRKMlRvyAG5PgMczTiDgpCl5cW8Q5jbWw8Cenpuacqi2q9/PhpiCEQH4fIefi39Gs8R4lJO2p8+Sg7AeQ/jVynSwvi1ZzN7tDxJtUUox6pYb9ft8yycM7apay64o9XdrphXkFB+JmPMscD5DxJqN7U9r578hpwmV+HSCCAeY3J8voKhhsa61WDUHhGNeioNJknHlnb1POvaUB7ghZ2CKMseX9eQqbt4VQQDGCTKH3Jy6kD/wAfzq2+xnsrHdPLM5OU90YxywCTuOuRTX2i9l3s7oaMmORg6Zx+sAIdM42LLjHiVNWbSqqNeFSXBNP3MZLKwVqexypYk4G4XwqS7KgIsz4/SHYHwTAO3qc59BTe2vUkGx5jkfuKTl/QgsD7uOR8a+nzpUbiKqZX/pPk9OZSy1oPmck5O5qOvo2kYIOQ5mn8A0gLjMhGSOenPMetcK6c435/M1PiM445P6HhCcRtAhUr0p7a8UDEDbJ65ouLiNDl/efwG+PToPWmN7xTWMaAPAk5I9MVpLi/oWdWT31rxisvXhxX8XpweeC4Eqi5Iu/DbyJI21cyuAB4nmapfEyolBXmTgj+vCmx4i+MA/f/AEpuuQc5OfGqNxtu1jjw8vLTbxww+WcZfsZKnLmWmL4R6Cm97KI0Pnn/AF/rzplw7i2+mQ+hqb4Nwj8Ze28HNWOpv8A3P1IA/wCqt5LaFL/iyuabyks+vJP1I9x726zZvYnwA2/DwzjDTEuR/i5Z89OkfKs39svs8e2le9Q6opGGsfuscDIPgTjbxP0+hbS2EaKg5KMU04/wZLqB4ZBlXBH1r5dKTk22XT5B4PbpJPCkhIR5FViPBj/W9fX/AALh0cEEaRKFQKMAcsYr5Q7V9jprC67hlJDHEbfvjbGPMEgGtz9jnai4lja2uo3WWEDDMpGpDyOTsTtg4rwGmUUUUAUUUUAVj3bK+Wz7T2dzdKe4eLu45M4CMdasxz0Uyb+AfPSthqG7V9k4OI25guFyp3VhsyN0dD0O/oetAeL3hAmvVeaNZIUixFkagsrs3fMynbOhYgrY/akGd6j+zKRpxHiEduoSFBAXRdkFy4kaRkUbDMfcasYBYHrmqxY+y3iduO6g4zIsHJQ0ZcqvIAan2wAORA8MVeeynZWLh8HdRFmLMXkkc5eSRvidz1J/hQGBe062MfF5cjGsKw8x7wP5D7VBSLkbc63z2k+zpOIRh1OmePJR/wCB8QawK5ieCRoZl0SpzU9R0ZfEGqNxTed5HVbGvKfh+BPR8htHqXOkbDYo3L1Ujl+XkK9d7IeQVfq38qX70daQk4gg2yM+A51XWZcjcS3KUdamF6L/AF6YR6S3J+IlvXl9Bt9qWLAUk8U+MiCXT+8Y3CjPUnHKl7Hhcbka5BcOfhhi97J9BuR5nA8aljQnLjoa+rta3oLFP4n+8WJW0ck5xEML1kPwjx0/vH7VMcL4Z0tUDsdmuG3Gds4PNj5DbzrQey/speYK95+jiHw26HAx0EhHxf4R7vrzq833ZmJUEaBVwPdAwDgYyQPAZH1FXYU4wWhzF1eVbqWaj7LkjKIOwsJQiYGR2+J23OfLw8gMAVDX/ssQnMUhQeB3H33+9aHc2zRsVYb/AJ+YpKpCoYJxOy7mZ486tGBn5A/xpr0G/rVh7dcPMV25Pwye8D5jYj8j86r+oDwoDp39K8KcGnNpZyTNpiQsT4DYep6Vtns09mkK20huFEjyHS2dxjAOkA9Nz6/SgKx7CuLaLuWEts6hgPMbE/da2PtN2bjvYGikGQeR6g9CD0INUmT2MrFOs9nM0LqcgH318wVJBIPhqFaRbKwUBvixvjx64oD5v7Vdk5LSZ1cgyAF0bl3yL8WQP+IuQcjmPnULLc5WNmOwyfUjdR+Vb/7SuzhubUtH+ui99D/eXp6HcHyNYNcwAd2yj9E7FgP3GUEmM+jDby9K6LY1+4ZtpPSWN3pvZ4dnzIakc6j2KTuwE5yONTnwB6fQio3iPFf2Yz6t/AfzrtxKVhaQnLSMd/ADYffNQ+MCtptraM6NONKm8OWW3zxnC+eH2MKcE3lgWrwXrjGn/DuFa8FuX9feuWsrKreVNymu75LuTykorUbQQs/wqT+VSVvwMn42x5D+dLG/0nREowNs7nJ6gAYz65p/aXUwO5CjyAGPTH8a6+x2Nax1a32ub0jnyXP3RXlUkItweNULFdIHMn/XnU97KG7riduW21qwGfUED/KtRkxLkFiWI5EnOPTNP+x8Zfi1mo6FmPkNLD8yPrVratNRs6mUkscu6+55B/Ej6doopjxTiYh7rVjTJKsZYnAXUG0knHVwqDOMlxXzktnniXAILgo0sauUYMpYA6WHJhnkR408jt1XkoHypSigCiiigCiiigCiiigCiq52o7e21iVRy8s7Y028IEkzA9QmRgYBOSRyOM1Af/NVqhH4m2vrVGOBJNbkLnw91i2cA7AHkaA0KoLjfY60vQDNEkng2Aceh/lXe1t2P7PmkVj3fd6mdCc9zsZGUrv+q1HK7+G9S1nbRxxqkSqkagBVQAKF6aQNselAUq39jHDlbPdavJizD6MSPtUzD2NsbZdYgjQL10jb6CrFTe/sVmjaN86XGDpYqR5qykEEHcEeFD1tviH9nx4xoXHoKSh4NCp1LGoPjiojiolswJ1uHkjDxq8U2ggo7hSY3VVYSDVnBLBtOMAnULJQ8CovjnA+/wBDpIYZ4s93KAGxqA1I6HZ42wupcj4QQQQCF+NcXjtbeW4lOI4lLN47dB5k4AHiRWX9nhxzi0ZuxerYwSE9zEsSudIJGTkA425knO5wBigJ3j9pfRqWmiiuoxn3rVXSVR+93MjsHG24V87jANQVrdpIodG1Kc74I3BwQQQCCCMEEZFKpxnivCruCPiEqXlndSrEsoUK0btsucAY8SDqGFOCDmnfaXgYtuJxGMERcQ1rIByW5jXUkgGdi6Bg2OenJ33oCI4nweK4XTIoYedQA9mtpqzpPpk4/OrhcW5RirDBH9ZpOgGtnw2OIAIgUDwFWrgnEIoLZ5JpEiQSYLOwUAkLgZO1V+pSDhD3FriN1jljnWVGZda6kC+665GVIJGxBGcjlQFkvboqq6ACzsFXJ23ydRxuQFBOBz2GRnIcIDjfBPkMfbJ/OoaxsrmSVJLvuVEWTHHCzuC7KVMju6qdkZlCAY95iSTp0u+NcaS1jDuGYswREQankkb4Y0GRljg8yAACSQBQDzIYMPA4P0H86wnt92WNveNGhCx3BMiZGyzKBnl0ZdWa2S2nmd1keEQJjGkyB5Gzn3WVAYxg6SCHb9obZNRHb7sk13bGQKDNEQ8fkVOQM+eMH1rKMnFqS4oHz1xJ/wDd4uXLO3mxP8ajXqRSVGQxPmMqSBq2xg8jnkRy38BTaThsg2xq8CK6K/oVL6NKrb/HiKTxxTWeK9SGLUcpjNEywHiftVqs4sKPE71EQWXde/KRnovUnwFSnD86MnmSSfXrW+2HaStaUoz/AJPDa6Lkn31ZFVlvPQ82Nlozn0HpXJ+IYYqqFiOfQD86eUnFDpLH945rdSg2lGL3V5Y9s5XsRhbzhxkbeXhVh9lI7zjCY5LGT/3IPzzVcuCFViOZ/Or/AP7P/CC09xcEe6MIp8xkt8skfQ1pf6gqKnZbudZNL5av6IkpLMjdKSurVJEZJFV0cFWVgCGB5gg7EUrVL7W2hu+IWtlJJIls0U0siRuU75kMSiN2UhtADsSARn5DHz0tj9+x7qD+FvrqAdE1JcID0wLlHYDl7oYDbYCo++4txLh6mW4WK+tlGZHhQwzRqASz92zsjqAOQYHry5P+F8Gs4nia1iiiMilZEjUKGj0k/pUXYlXCjUwyNTDPvEGTtMxzvFqLIy94oYlipzpdcn9n4SB0yw5YAAd8Pv0niSWJg8cihlYdVIyD/pTiqR7PQILridgn6q2mSSMbYRLpO87tcDAVW1YHnV3oAooooAqu9u+0L2lqO5ANxPIlvAGOF76Y4Ut5AZbz04qxVT/aZlILa55LaXcEz7Z/R5MchOByCyE56YoDvAuzlvwmJSFae7nYK8vxS3ExUs3vO3urhHfBYABSTk7myX/DkuIHhnQFJUKuuejDBAOxz4EYPWo7tNw6WaOGW2ZO+t5O+iDfBJlJI2RiOQaOVsMORweVVy+7RcZnQxQcNFtIy4M01xG6xsdsqEBL45g4+R5EA9jBLcK7mQ6+5lmhPmAxOPTDfSprsZKYhJYP8dnoWM7+/asD+HfccwFaNhvvETtqFLdh+yi8NsorZW1Fcl35anY5Y+Q6DyApr2dnFzf3d1HgwBIrZHHKRoWleV1PIqGm0ZGclG8KAtNUC/WTiXFLi0M80FtYrEXWFzG80s6l11Ou4jVdtIxvv4Yv9U/tJ2TnFyL/AIc6R3WAkscme6uIxyEmkZDjbDeAA5UBHw8AsbSQTPw2UKJPeuZWWcqytpSZw8zyBcgEOF90HJ0740Cs64j/AGvxBfwstlFZwuyiaYzpNqiByyxou+Wxj3uhI25jRaAqHtctO84Nervsgfb/AJbo/wBPdonhLcItu4XvUVLVjGg/WQIYjIiqCNWYg3uftfCQQSDa54FdWRgGVgVYHkQRgg+RFZ5w+w4jwfMMEIv7AMxjVXCTwqxLaPe2kUE7dT5DagHnaGeTiYit4LWdEE8Ukk9xGYFRYmDt3ayYkdyBpHu6fePvbGlfaHIPxPCV5ub1SFHPSqOHPoNQz602PtMumysXBr8yDOO8QRJkf8w5GPSluyvZe5lvG4jxIIJ9Oi3t0OpbeM/FluRkOSCRnmd8EBQJrjnAxIPMcjVKngKMVYYIrU2XNQHHeBiQZGxHI0BSKl7fj8VlYzXExOiNuSjJJIQKqjxJIG+3jgVFzQlGKsMEU27VkjhErgE91cRSHAzsjxEnHgBQEvY8Q4tdBHWG2so2GdM2uaXf4cougL5gnIz8qLhprkLG5jhv7KRZR7rPDIHWVEdRkNocGQYzqRlPPbNkbicelZdWYnUFHG6kNuDkbDIxgmkeEp3900uhgiR6NbKVDFm1YTUAWAABLAafeABJBAAjrDtI6XEcV/Abd5TpilDCSB32xGr7MjtvhXUZ0nBO2bvoGMdKrPtLSL+ybzvdIUQsVLY2lA/RYz+13mkDrkipvgs8j20DyrolaJGdf3XKgsvyORQGae0n2X6i11aIrPzkhONMoHrsHHRvrWRXHZ2N1L24ZJE2aIkhgeqnJyG+xr60IqkdrPZZDdP30RME/wC+mBnyYYww9RWUZOLUkD5lC4b3w2oc9Wcj1zyqTtL4AY5j+ulaFxv2R32QWSG4x+2C0L/9uoEetVr/AOKOIkkJCQB++wO/kVG49QOu1dZs/b1KjHcqQx26/vcrzpN6oYLcKeo+teDfL45+VSsnsm4oP+Eh9Cf4inNh7FuJSsA+iNepyT9sfxray/qKySyt5+hh4UirJHLdypBCuZHOAOg8WY9ABX052C7Krw+zjhG5Ayx8WO5PzJO1Rns/9mEPDVz+smb4pDzPkPAeX51YbLizNd3Fu4A7pIpEYdY5e8XDZ/aDxP8AIr51xu0doTvqu/LRLgui/PUsQgoolarvbTgsU0STNOLSa3JeG6On9ExGGzrIVkYbMpOCPSrCrAjIOQeorNLfgScT41f/AIzMsNj3KQQMf0YaRNTuyD4jkczz1YOdIxrjMSXt5cKSH4lwQJ0kQyO/TcxiTGef7VJ8N7XZd04YW4pfyACa6kBjgiUZ07bKsYJYiNPi946mPOxR9nrKKSQW/Co5DFsXEcCgvpDaI2lYEkAjJGFycashgJ/gXFYpQ6Ro0LxELJCyhGjJGRkLlSCOTIWU74JwaAZ9jOy5soX7yTvrid2lnmxjXI3QDoqjAA5bE4GcVYKKKAKKKKAKSurVJUaORQ6OCrKwyCp2IIPMYpWigKVYcB4hw8d3aPDdWi57uGdnjliXbTEkwVw6D3gNYBA0jOBTmXtVf4xHwmUuCA2u4t0Qb81cMzMMb7L8qtlFAU+Xs/f3i6L24ihgbOuC1D6nTP6t53OdJGzaFUnJGcVarS0SJFjjUIiAKqqMAAcgAKWooAooooAooooAooooAooooArjLmu0UBXuO8CDjI2I5GmHBrQdxLHKgKszKykZDKyqCMHYgirey5pH8GtAZtbdhbyxfvOGOjQEgmyuGYqN/eMUpJKk+B8yc7CpiS/44wxHaWMR/ekmkkH0RQau6riu0BSOGezt5ZEueKTm7nQ6kjGUt4W5jRGMayDtqbmAMjarvRRQBRRRQBRRRQBRRRQBVW45wu7jvReWaxS6oRDLDI5jyEdnjkRwrbjW4II5VaaKAgex3DJ4YpfxHdK8szyiOL4IlfH6MHA1HIZ2bAyztUFx/gd5aX0nEOHxpOJo1W5tWbu2cx7JLG5yAwXbB6A7MW2vdFAUSw9pMW5/AcSjdt3j/CyNhup22yfLGeozT3sWtxPcXV9PC9uswijhhkAEgih1kSSAE4Zmlb3dsaeuxq3UUAUUUUAUUUUB/9k="/>
          <p:cNvSpPr>
            <a:spLocks noChangeAspect="1" noChangeArrowheads="1"/>
          </p:cNvSpPr>
          <p:nvPr/>
        </p:nvSpPr>
        <p:spPr bwMode="auto">
          <a:xfrm>
            <a:off x="155575" y="-792163"/>
            <a:ext cx="2752725" cy="16573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30726" name="Picture 6" descr="http://art.ngfiles.com/images/189/djtrickym_drama-mask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1268760"/>
            <a:ext cx="3219260" cy="1944216"/>
          </a:xfrm>
          <a:prstGeom prst="rect">
            <a:avLst/>
          </a:prstGeom>
          <a:noFill/>
        </p:spPr>
      </p:pic>
      <p:pic>
        <p:nvPicPr>
          <p:cNvPr id="30728" name="Picture 8" descr="http://digital-photography-school.com/wp-content/uploads/2012/11/photoshop_masks_101_before_af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356992"/>
            <a:ext cx="3600400" cy="2174642"/>
          </a:xfrm>
          <a:prstGeom prst="rect">
            <a:avLst/>
          </a:prstGeom>
          <a:noFill/>
        </p:spPr>
      </p:pic>
      <p:pic>
        <p:nvPicPr>
          <p:cNvPr id="30730" name="Picture 10" descr="http://www.deke.com/files/images/Photoshop-CS5-self-made-mask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3346008"/>
            <a:ext cx="3600400" cy="20748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47864" y="0"/>
            <a:ext cx="57961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Quick Mask</a:t>
            </a:r>
            <a:br>
              <a:rPr lang="en-CA" sz="2400" b="1" dirty="0" smtClean="0">
                <a:solidFill>
                  <a:srgbClr val="C00000"/>
                </a:solidFill>
              </a:rPr>
            </a:br>
            <a:r>
              <a:rPr lang="en-CA" sz="2400" b="1" dirty="0" smtClean="0">
                <a:solidFill>
                  <a:srgbClr val="C00000"/>
                </a:solidFill>
              </a:rPr>
              <a:t>What can I do with  the selection?</a:t>
            </a:r>
            <a:endParaRPr lang="en-CA" sz="1600" dirty="0" smtClean="0"/>
          </a:p>
          <a:p>
            <a:pPr marL="174625" indent="-17462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332656"/>
            <a:ext cx="1218262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32656"/>
            <a:ext cx="1280416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 b="50000"/>
          <a:stretch>
            <a:fillRect/>
          </a:stretch>
        </p:blipFill>
        <p:spPr bwMode="auto">
          <a:xfrm>
            <a:off x="3491880" y="1484784"/>
            <a:ext cx="4128459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347864" y="836712"/>
            <a:ext cx="5076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Once marching ants.. </a:t>
            </a:r>
            <a:br>
              <a:rPr lang="en-CA" b="1" dirty="0" smtClean="0"/>
            </a:br>
            <a:r>
              <a:rPr lang="en-CA" dirty="0" smtClean="0">
                <a:solidFill>
                  <a:srgbClr val="C00000"/>
                </a:solidFill>
              </a:rPr>
              <a:t>Can color, gradient, etc</a:t>
            </a:r>
            <a:r>
              <a:rPr lang="en-CA" dirty="0" smtClean="0"/>
              <a:t>... Anything you want !!</a:t>
            </a:r>
            <a:endParaRPr lang="en-CA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2492895"/>
            <a:ext cx="1296144" cy="20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419872" y="2852936"/>
            <a:ext cx="5724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Once marching ants.. 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b="1" u="sng" dirty="0" smtClean="0">
                <a:solidFill>
                  <a:srgbClr val="C00000"/>
                </a:solidFill>
              </a:rPr>
              <a:t>Inverse</a:t>
            </a:r>
            <a:r>
              <a:rPr lang="en-CA" b="1" dirty="0" smtClean="0">
                <a:solidFill>
                  <a:srgbClr val="C00000"/>
                </a:solidFill>
              </a:rPr>
              <a:t> </a:t>
            </a:r>
            <a:r>
              <a:rPr lang="en-CA" dirty="0" smtClean="0"/>
              <a:t>so </a:t>
            </a:r>
            <a:r>
              <a:rPr lang="en-CA" dirty="0" err="1" smtClean="0"/>
              <a:t>bg</a:t>
            </a:r>
            <a:r>
              <a:rPr lang="en-CA" dirty="0" smtClean="0"/>
              <a:t> is selected and can be colored etc.</a:t>
            </a:r>
          </a:p>
          <a:p>
            <a:endParaRPr lang="en-CA" dirty="0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21036" y="2492896"/>
            <a:ext cx="1213356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91880" y="3501008"/>
            <a:ext cx="4217869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35696" y="4581128"/>
            <a:ext cx="1264344" cy="2047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581128"/>
            <a:ext cx="1280416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491880" y="4509120"/>
            <a:ext cx="529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Once marching ants.. 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>
                <a:solidFill>
                  <a:srgbClr val="C00000"/>
                </a:solidFill>
              </a:rPr>
              <a:t>Extract selection and put it </a:t>
            </a:r>
            <a:r>
              <a:rPr lang="en-CA" dirty="0" smtClean="0">
                <a:solidFill>
                  <a:srgbClr val="C00000"/>
                </a:solidFill>
              </a:rPr>
              <a:t>on </a:t>
            </a:r>
            <a:r>
              <a:rPr lang="en-CA" u="sng" dirty="0" smtClean="0">
                <a:solidFill>
                  <a:srgbClr val="C00000"/>
                </a:solidFill>
              </a:rPr>
              <a:t>a layer of its own</a:t>
            </a:r>
            <a:endParaRPr lang="en-CA" u="sng" dirty="0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35896" y="5157192"/>
            <a:ext cx="3879615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0" cstate="print"/>
          <a:srcRect r="5000"/>
          <a:stretch>
            <a:fillRect/>
          </a:stretch>
        </p:blipFill>
        <p:spPr bwMode="auto">
          <a:xfrm>
            <a:off x="3563888" y="5805264"/>
            <a:ext cx="4104456" cy="1052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948264" y="1628800"/>
            <a:ext cx="1944216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A" sz="2000" b="1" dirty="0" smtClean="0">
                <a:solidFill>
                  <a:srgbClr val="C00000"/>
                </a:solidFill>
              </a:rPr>
              <a:t>There is no mask layer! </a:t>
            </a:r>
            <a:endParaRPr lang="en-CA" sz="2000" b="1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76256" y="3501008"/>
            <a:ext cx="1944216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A" sz="2000" b="1" dirty="0" smtClean="0">
                <a:solidFill>
                  <a:srgbClr val="C00000"/>
                </a:solidFill>
              </a:rPr>
              <a:t>There is no mask layer! </a:t>
            </a:r>
            <a:endParaRPr lang="en-CA" sz="2000" b="1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99784" y="5805264"/>
            <a:ext cx="1944216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A" sz="2000" b="1" dirty="0" smtClean="0">
                <a:solidFill>
                  <a:srgbClr val="C00000"/>
                </a:solidFill>
              </a:rPr>
              <a:t>There is no mask layer! </a:t>
            </a:r>
            <a:endParaRPr lang="en-CA" sz="2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2" cstate="print"/>
          <a:srcRect r="52500"/>
          <a:stretch>
            <a:fillRect/>
          </a:stretch>
        </p:blipFill>
        <p:spPr bwMode="auto">
          <a:xfrm>
            <a:off x="7524328" y="4509120"/>
            <a:ext cx="1619672" cy="1052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3528" y="260648"/>
            <a:ext cx="7344816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/>
            <a:r>
              <a:rPr lang="en-CA" sz="2800" b="1" dirty="0" smtClean="0">
                <a:solidFill>
                  <a:srgbClr val="C00000"/>
                </a:solidFill>
              </a:rPr>
              <a:t>Quick Masks</a:t>
            </a:r>
          </a:p>
          <a:p>
            <a:pPr marL="174625" indent="-174625"/>
            <a:endParaRPr lang="en-CA" sz="1400" dirty="0" smtClean="0"/>
          </a:p>
          <a:p>
            <a:pPr marL="174625" indent="-174625"/>
            <a:r>
              <a:rPr lang="en-CA" sz="2000" b="1" dirty="0" smtClean="0"/>
              <a:t>Summary: </a:t>
            </a:r>
            <a:endParaRPr lang="en-CA" sz="2000" dirty="0" smtClean="0"/>
          </a:p>
          <a:p>
            <a:pPr marL="174625" indent="-174625">
              <a:buFont typeface="Arial" pitchFamily="34" charset="0"/>
              <a:buChar char="•"/>
            </a:pPr>
            <a:r>
              <a:rPr lang="en-CA" sz="2000" dirty="0" smtClean="0"/>
              <a:t>The advantage to using Quick Mask Mode rather than one of the standard selection tools is that you can have </a:t>
            </a:r>
            <a:r>
              <a:rPr lang="en-CA" sz="2000" b="1" dirty="0" smtClean="0"/>
              <a:t>more </a:t>
            </a:r>
            <a:r>
              <a:rPr lang="en-CA" sz="2000" b="1" u="sng" dirty="0" smtClean="0"/>
              <a:t>accuracy</a:t>
            </a:r>
            <a:r>
              <a:rPr lang="en-CA" sz="2000" b="1" dirty="0" smtClean="0"/>
              <a:t> control </a:t>
            </a:r>
            <a:r>
              <a:rPr lang="en-CA" sz="2000" b="1" dirty="0" smtClean="0"/>
              <a:t>(right down to the pixel).. Because you are </a:t>
            </a:r>
            <a:r>
              <a:rPr lang="en-CA" sz="2000" b="1" u="sng" dirty="0" smtClean="0"/>
              <a:t>painting the pixels </a:t>
            </a:r>
            <a:endParaRPr lang="en-CA" sz="2000" b="1" u="sng" dirty="0" smtClean="0"/>
          </a:p>
          <a:p>
            <a:pPr marL="174625" indent="-174625"/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4625" indent="-174625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These are </a:t>
            </a:r>
            <a:r>
              <a:rPr lang="en-CA" sz="2000" u="sng" dirty="0" smtClean="0">
                <a:solidFill>
                  <a:srgbClr val="C00000"/>
                </a:solidFill>
              </a:rPr>
              <a:t>temporary</a:t>
            </a:r>
            <a:r>
              <a:rPr lang="en-CA" sz="2000" dirty="0" smtClean="0">
                <a:solidFill>
                  <a:srgbClr val="C00000"/>
                </a:solidFill>
              </a:rPr>
              <a:t> masks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which are used once.  (exactly like another Selection tool).  </a:t>
            </a:r>
            <a:r>
              <a:rPr lang="en-CA" sz="2000" dirty="0" smtClean="0"/>
              <a:t>You use Quick Mask to make a selection and then apply some operation to the selection. Once you turn off the selection, Quick Mask is finished. </a:t>
            </a:r>
          </a:p>
          <a:p>
            <a:pPr marL="174625" indent="-174625">
              <a:buFont typeface="Arial" pitchFamily="34" charset="0"/>
              <a:buChar char="•"/>
            </a:pP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4625" indent="-174625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Although you </a:t>
            </a:r>
            <a:r>
              <a:rPr lang="en-CA" sz="2000" dirty="0" smtClean="0">
                <a:solidFill>
                  <a:srgbClr val="C00000"/>
                </a:solidFill>
              </a:rPr>
              <a:t>do not have </a:t>
            </a:r>
            <a:r>
              <a:rPr lang="en-CA" sz="2000" u="sng" dirty="0" smtClean="0">
                <a:solidFill>
                  <a:srgbClr val="C00000"/>
                </a:solidFill>
              </a:rPr>
              <a:t>a mask layer </a:t>
            </a:r>
            <a:r>
              <a:rPr lang="en-CA" sz="2000" dirty="0" smtClean="0">
                <a:solidFill>
                  <a:srgbClr val="C00000"/>
                </a:solidFill>
              </a:rPr>
              <a:t>created 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from it. </a:t>
            </a:r>
            <a:b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BUT </a:t>
            </a:r>
            <a:r>
              <a:rPr lang="en-CA" sz="2000" dirty="0" smtClean="0"/>
              <a:t>Layer Masks can be copied </a:t>
            </a:r>
            <a:r>
              <a:rPr lang="en-CA" sz="2000" dirty="0" smtClean="0"/>
              <a:t>to other </a:t>
            </a:r>
            <a:r>
              <a:rPr lang="en-CA" sz="2000" dirty="0" smtClean="0"/>
              <a:t>layers. They can be temporarily disabled and then re-enabled at any point</a:t>
            </a:r>
          </a:p>
          <a:p>
            <a:pPr marL="174625" indent="-174625">
              <a:buFont typeface="Arial" pitchFamily="34" charset="0"/>
              <a:buChar char="•"/>
            </a:pPr>
            <a:endParaRPr lang="en-CA" sz="2000" dirty="0" smtClean="0"/>
          </a:p>
          <a:p>
            <a:pPr marL="174625" indent="-174625">
              <a:buFont typeface="Arial" pitchFamily="34" charset="0"/>
              <a:buChar char="•"/>
            </a:pPr>
            <a:r>
              <a:rPr lang="en-CA" sz="2000" dirty="0" smtClean="0"/>
              <a:t> </a:t>
            </a:r>
            <a:r>
              <a:rPr lang="en-CA" sz="2000" b="1" dirty="0" smtClean="0">
                <a:solidFill>
                  <a:srgbClr val="C00000"/>
                </a:solidFill>
              </a:rPr>
              <a:t>Layer Masks </a:t>
            </a:r>
            <a:r>
              <a:rPr lang="en-CA" sz="2000" b="1" dirty="0" smtClean="0">
                <a:solidFill>
                  <a:srgbClr val="C00000"/>
                </a:solidFill>
              </a:rPr>
              <a:t>are </a:t>
            </a:r>
            <a:r>
              <a:rPr lang="en-CA" sz="2000" b="1" u="sng" dirty="0" smtClean="0">
                <a:solidFill>
                  <a:srgbClr val="C00000"/>
                </a:solidFill>
              </a:rPr>
              <a:t>non-destructive</a:t>
            </a:r>
            <a:r>
              <a:rPr lang="en-CA" sz="2000" b="1" dirty="0" smtClean="0">
                <a:solidFill>
                  <a:srgbClr val="C00000"/>
                </a:solidFill>
              </a:rPr>
              <a:t> and </a:t>
            </a:r>
            <a:r>
              <a:rPr lang="en-CA" sz="2000" b="1" dirty="0" smtClean="0">
                <a:solidFill>
                  <a:srgbClr val="C00000"/>
                </a:solidFill>
              </a:rPr>
              <a:t/>
            </a:r>
            <a:br>
              <a:rPr lang="en-CA" sz="2000" b="1" dirty="0" smtClean="0">
                <a:solidFill>
                  <a:srgbClr val="C00000"/>
                </a:solidFill>
              </a:rPr>
            </a:br>
            <a:r>
              <a:rPr lang="en-CA" sz="2000" dirty="0" smtClean="0"/>
              <a:t>can be reversed, reduced or modified at </a:t>
            </a:r>
            <a:br>
              <a:rPr lang="en-CA" sz="2000" dirty="0" smtClean="0"/>
            </a:br>
            <a:r>
              <a:rPr lang="en-CA" sz="2000" dirty="0" smtClean="0"/>
              <a:t>any subsequent point.. </a:t>
            </a:r>
            <a:endParaRPr lang="en-CA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t="45432" r="26425" b="21756"/>
          <a:stretch>
            <a:fillRect/>
          </a:stretch>
        </p:blipFill>
        <p:spPr bwMode="auto">
          <a:xfrm>
            <a:off x="5868144" y="5921896"/>
            <a:ext cx="2304256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703840" y="3140968"/>
            <a:ext cx="1440160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000" dirty="0" smtClean="0">
                <a:solidFill>
                  <a:srgbClr val="C00000"/>
                </a:solidFill>
              </a:rPr>
              <a:t>It is used once</a:t>
            </a:r>
            <a:endParaRPr lang="en-CA" sz="2000" dirty="0">
              <a:solidFill>
                <a:srgbClr val="C00000"/>
              </a:solidFill>
            </a:endParaRPr>
          </a:p>
        </p:txBody>
      </p:sp>
      <p:pic>
        <p:nvPicPr>
          <p:cNvPr id="25602" name="Picture 2" descr="https://encrypted-tbn0.gstatic.com/images?q=tbn:ANd9GcSPimfXyJV5kgtoBhtnYEP7ripaIXr-Z5iIj8gOCFTp8LH6jRZiA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10300" y="0"/>
            <a:ext cx="2933700" cy="1562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764704"/>
            <a:ext cx="7632848" cy="547260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CA" b="1" dirty="0" smtClean="0">
                <a:solidFill>
                  <a:srgbClr val="C00000"/>
                </a:solidFill>
              </a:rPr>
              <a:t>Your HOMEWORK</a:t>
            </a:r>
          </a:p>
          <a:p>
            <a:r>
              <a:rPr lang="en-CA" dirty="0" smtClean="0"/>
              <a:t>Go through the notes trying things out</a:t>
            </a:r>
          </a:p>
          <a:p>
            <a:r>
              <a:rPr lang="en-CA" dirty="0" smtClean="0"/>
              <a:t>BEFORE THE Lab... </a:t>
            </a:r>
          </a:p>
          <a:p>
            <a:r>
              <a:rPr lang="en-CA" dirty="0" smtClean="0"/>
              <a:t>It will help you understand</a:t>
            </a:r>
          </a:p>
          <a:p>
            <a:pPr lvl="1"/>
            <a:r>
              <a:rPr lang="en-CA" dirty="0" smtClean="0"/>
              <a:t>What you are doing!</a:t>
            </a:r>
          </a:p>
          <a:p>
            <a:pPr lvl="1"/>
            <a:r>
              <a:rPr lang="en-CA" dirty="0" smtClean="0"/>
              <a:t>Learn the techniques</a:t>
            </a:r>
            <a:br>
              <a:rPr lang="en-CA" dirty="0" smtClean="0"/>
            </a:br>
            <a:endParaRPr lang="en-CA" dirty="0" smtClean="0"/>
          </a:p>
          <a:p>
            <a:pPr algn="ctr">
              <a:buNone/>
            </a:pPr>
            <a:r>
              <a:rPr lang="en-CA" dirty="0" smtClean="0">
                <a:solidFill>
                  <a:srgbClr val="C00000"/>
                </a:solidFill>
              </a:rPr>
              <a:t>Practice makes perfect </a:t>
            </a:r>
          </a:p>
          <a:p>
            <a:pPr algn="ctr">
              <a:buNone/>
            </a:pPr>
            <a:r>
              <a:rPr lang="en-CA" dirty="0" smtClean="0">
                <a:solidFill>
                  <a:srgbClr val="C00000"/>
                </a:solidFill>
              </a:rPr>
              <a:t>and easier to work with the tools</a:t>
            </a:r>
            <a:endParaRPr lang="en-CA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179512" y="3212976"/>
            <a:ext cx="446449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 smtClean="0">
                <a:solidFill>
                  <a:srgbClr val="C00000"/>
                </a:solidFill>
              </a:rPr>
              <a:t>Try:</a:t>
            </a:r>
          </a:p>
          <a:p>
            <a:pPr marL="273050" indent="-273050">
              <a:buFont typeface="Arial" pitchFamily="34" charset="0"/>
              <a:buChar char="•"/>
            </a:pPr>
            <a:r>
              <a:rPr lang="en-CA" b="1" dirty="0" smtClean="0"/>
              <a:t>Use the </a:t>
            </a:r>
            <a:r>
              <a:rPr lang="en-CA" sz="2000" b="1" dirty="0" smtClean="0"/>
              <a:t>Eraser tools </a:t>
            </a:r>
            <a:r>
              <a:rPr lang="en-CA" b="1" dirty="0" smtClean="0"/>
              <a:t>with nice soft edges to erase the part of the image on the right that I don’t need.</a:t>
            </a:r>
          </a:p>
          <a:p>
            <a:endParaRPr lang="en-CA" sz="2000" b="1" dirty="0" smtClean="0">
              <a:solidFill>
                <a:srgbClr val="C00000"/>
              </a:solidFill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980728"/>
            <a:ext cx="3980194" cy="285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3910742"/>
            <a:ext cx="4067944" cy="2947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Straight Arrow Connector 14"/>
          <p:cNvCxnSpPr/>
          <p:nvPr/>
        </p:nvCxnSpPr>
        <p:spPr>
          <a:xfrm>
            <a:off x="4427984" y="2132856"/>
            <a:ext cx="1584176" cy="7200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88078" y="0"/>
            <a:ext cx="1655922" cy="111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251520" y="4672786"/>
            <a:ext cx="44644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 smtClean="0">
                <a:solidFill>
                  <a:srgbClr val="C00000"/>
                </a:solidFill>
              </a:rPr>
              <a:t>Problem:</a:t>
            </a:r>
            <a:r>
              <a:rPr lang="en-CA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b="1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Too much of the veil was removed…</a:t>
            </a:r>
            <a:r>
              <a:rPr lang="en-CA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CA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Client wants it back</a:t>
            </a:r>
            <a:r>
              <a:rPr lang="en-CA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CA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CA" sz="1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CA" sz="2000" b="1" dirty="0" smtClean="0">
                <a:solidFill>
                  <a:srgbClr val="C00000"/>
                </a:solidFill>
              </a:rPr>
              <a:t>So this method doesn’t work!</a:t>
            </a:r>
          </a:p>
          <a:p>
            <a:r>
              <a:rPr lang="en-CA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So you have to start all over again</a:t>
            </a:r>
            <a:r>
              <a:rPr lang="en-CA" sz="1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endParaRPr lang="en-CA" sz="16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3" y="1232232"/>
            <a:ext cx="2952328" cy="1980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5856" y="1268760"/>
            <a:ext cx="1224136" cy="1836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0" y="144016"/>
            <a:ext cx="7236296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Case Scenario</a:t>
            </a:r>
            <a:r>
              <a:rPr lang="en-CA" sz="2400" b="1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:   Using Eraser Tool </a:t>
            </a:r>
            <a:endParaRPr kumimoji="0" lang="en-CA" sz="24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Consider adding the couple  to the background </a:t>
            </a:r>
            <a:br>
              <a:rPr kumimoji="0" lang="en-CA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lang="en-CA" sz="2400" b="1" dirty="0" smtClean="0">
                <a:latin typeface="+mj-lt"/>
                <a:ea typeface="+mj-ea"/>
                <a:cs typeface="+mj-cs"/>
              </a:rPr>
              <a:t>Y</a:t>
            </a:r>
            <a:r>
              <a:rPr kumimoji="0" lang="en-CA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ou</a:t>
            </a:r>
            <a:r>
              <a:rPr kumimoji="0" lang="en-CA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have 2 layers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796136" y="1844824"/>
            <a:ext cx="1080120" cy="1080120"/>
          </a:xfrm>
          <a:prstGeom prst="ellipse">
            <a:avLst/>
          </a:prstGeom>
          <a:noFill/>
          <a:ln>
            <a:solidFill>
              <a:srgbClr val="B8400A">
                <a:alpha val="5294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365104"/>
            <a:ext cx="45720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Method 1:</a:t>
            </a:r>
            <a:r>
              <a:rPr lang="en-CA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(Select and Erase)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2000" b="1" dirty="0" smtClean="0">
                <a:solidFill>
                  <a:srgbClr val="C00000"/>
                </a:solidFill>
              </a:rPr>
              <a:t>Selection  tool </a:t>
            </a:r>
            <a:r>
              <a:rPr lang="en-CA" sz="2000" dirty="0" smtClean="0"/>
              <a:t>to select the image.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2000" b="1" dirty="0" smtClean="0"/>
              <a:t>Move it </a:t>
            </a:r>
            <a:r>
              <a:rPr lang="en-CA" sz="2000" dirty="0" smtClean="0"/>
              <a:t>into the scenery background.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2000" b="1" dirty="0" smtClean="0"/>
              <a:t>Eraser tool </a:t>
            </a:r>
            <a:r>
              <a:rPr lang="en-CA" sz="2000" dirty="0" smtClean="0"/>
              <a:t>to erase pixels not needed. </a:t>
            </a: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2132856"/>
            <a:ext cx="2063500" cy="1279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6092" y="1268760"/>
            <a:ext cx="4567908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4859016" y="4303455"/>
            <a:ext cx="428498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Problems: </a:t>
            </a:r>
            <a:endParaRPr lang="en-CA" dirty="0" smtClean="0"/>
          </a:p>
          <a:p>
            <a:pPr marL="177800" indent="-177800">
              <a:buFont typeface="Arial" pitchFamily="34" charset="0"/>
              <a:buChar char="•"/>
            </a:pPr>
            <a:r>
              <a:rPr lang="en-CA" sz="2000" u="sng" dirty="0" smtClean="0"/>
              <a:t>Accuracy is really hard to achieve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CA" sz="2000" u="sng" dirty="0" smtClean="0"/>
              <a:t>Once erased, its hard to get back</a:t>
            </a:r>
          </a:p>
          <a:p>
            <a:pPr marL="177800" indent="-177800">
              <a:buFont typeface="Arial" pitchFamily="34" charset="0"/>
              <a:buChar char="•"/>
            </a:pPr>
            <a:endParaRPr lang="en-CA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88640"/>
            <a:ext cx="8316416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Case Scenario</a:t>
            </a:r>
            <a:r>
              <a:rPr lang="en-CA" sz="2400" b="1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:   Using Eraser Tool </a:t>
            </a:r>
            <a:endParaRPr kumimoji="0" lang="en-CA" sz="24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en-CA" sz="2400" b="1" dirty="0" smtClean="0"/>
              <a:t>Consider adding person to scenery</a:t>
            </a:r>
            <a:br>
              <a:rPr lang="en-CA" sz="2400" b="1" dirty="0" smtClean="0"/>
            </a:br>
            <a:r>
              <a:rPr lang="en-CA" sz="2400" b="1" dirty="0" smtClean="0"/>
              <a:t>You have 2 separate files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4" cstate="print"/>
          <a:srcRect l="37367" t="14838" r="37350" b="21600"/>
          <a:stretch>
            <a:fillRect/>
          </a:stretch>
        </p:blipFill>
        <p:spPr bwMode="auto">
          <a:xfrm>
            <a:off x="395536" y="1340768"/>
            <a:ext cx="201009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1520" y="2564904"/>
            <a:ext cx="4248472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Eraser tool </a:t>
            </a:r>
            <a:br>
              <a:rPr lang="en-CA" sz="2400" b="1" dirty="0" smtClean="0">
                <a:solidFill>
                  <a:srgbClr val="C00000"/>
                </a:solidFill>
              </a:rPr>
            </a:br>
            <a:r>
              <a:rPr lang="en-CA" sz="2400" b="1" dirty="0" smtClean="0">
                <a:solidFill>
                  <a:srgbClr val="C00000"/>
                </a:solidFill>
              </a:rPr>
              <a:t>The amateurish tool? </a:t>
            </a:r>
          </a:p>
          <a:p>
            <a:endParaRPr lang="en-CA" dirty="0" smtClean="0"/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/>
              <a:t>Usually the first method Photoshop newcomers use to remove the background from an image</a:t>
            </a:r>
            <a:r>
              <a:rPr lang="en-CA" dirty="0" smtClean="0"/>
              <a:t/>
            </a:r>
            <a:br>
              <a:rPr lang="en-CA" dirty="0" smtClean="0"/>
            </a:br>
            <a:endParaRPr lang="en-CA" dirty="0" smtClean="0"/>
          </a:p>
          <a:p>
            <a:pPr marL="177800" indent="-177800">
              <a:buFont typeface="Arial" pitchFamily="34" charset="0"/>
              <a:buChar char="•"/>
            </a:pPr>
            <a:r>
              <a:rPr lang="en-CA" sz="2000" dirty="0" smtClean="0"/>
              <a:t>The </a:t>
            </a:r>
            <a:r>
              <a:rPr lang="en-CA" sz="2400" b="1" dirty="0" smtClean="0"/>
              <a:t>Eraser tool </a:t>
            </a:r>
            <a:r>
              <a:rPr lang="en-CA" sz="2000" dirty="0" smtClean="0"/>
              <a:t>allows you to erase areas on your image to either the background color or to transparency.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9830" y="476672"/>
            <a:ext cx="4374170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323528" y="404664"/>
            <a:ext cx="4176464" cy="1831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1" dirty="0" smtClean="0">
                <a:solidFill>
                  <a:srgbClr val="C00000"/>
                </a:solidFill>
              </a:rPr>
              <a:t>Method 2: </a:t>
            </a:r>
            <a:r>
              <a:rPr lang="en-CA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(just Erase)</a:t>
            </a:r>
            <a:endParaRPr lang="en-CA" sz="2400" b="1" dirty="0" smtClean="0">
              <a:solidFill>
                <a:srgbClr val="C00000"/>
              </a:solidFill>
            </a:endParaRPr>
          </a:p>
          <a:p>
            <a:endParaRPr lang="en-CA" sz="9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sz="2000" b="1" dirty="0" smtClean="0"/>
              <a:t>Move person </a:t>
            </a:r>
            <a:r>
              <a:rPr lang="en-CA" sz="2000" dirty="0" smtClean="0"/>
              <a:t>into the scenery background file 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2000" b="1" dirty="0" smtClean="0"/>
              <a:t>Eraser tool </a:t>
            </a:r>
            <a:r>
              <a:rPr lang="en-CA" sz="2000" dirty="0" smtClean="0"/>
              <a:t>to erase pixels not needed.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932040" y="4077072"/>
            <a:ext cx="3996952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800" b="1" dirty="0" smtClean="0">
                <a:solidFill>
                  <a:srgbClr val="C00000"/>
                </a:solidFill>
              </a:rPr>
              <a:t>Solution:</a:t>
            </a:r>
            <a:r>
              <a:rPr lang="en-CA" sz="2800" b="1" dirty="0" smtClean="0"/>
              <a:t> </a:t>
            </a:r>
            <a:endParaRPr lang="en-CA" sz="1600" b="1" dirty="0" smtClean="0"/>
          </a:p>
          <a:p>
            <a:pPr algn="ctr"/>
            <a:r>
              <a:rPr lang="en-CA" sz="3200" b="1" u="sng" dirty="0" smtClean="0"/>
              <a:t>Masks</a:t>
            </a:r>
            <a:r>
              <a:rPr lang="en-CA" sz="3200" b="1" dirty="0" smtClean="0"/>
              <a:t> are the </a:t>
            </a:r>
            <a:r>
              <a:rPr lang="en-CA" sz="2000" b="1" dirty="0" smtClean="0"/>
              <a:t/>
            </a:r>
            <a:br>
              <a:rPr lang="en-CA" sz="2000" b="1" dirty="0" smtClean="0"/>
            </a:br>
            <a:r>
              <a:rPr lang="en-CA" sz="2400" dirty="0" smtClean="0"/>
              <a:t>Photoshop Guru’s alternative to the </a:t>
            </a:r>
            <a:br>
              <a:rPr lang="en-CA" sz="2400" dirty="0" smtClean="0"/>
            </a:br>
            <a:r>
              <a:rPr lang="en-CA" sz="2800" b="1" dirty="0" smtClean="0"/>
              <a:t>Eraser tool. </a:t>
            </a:r>
            <a:endParaRPr lang="en-CA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MASKS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251520" y="1268760"/>
            <a:ext cx="5148064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r>
              <a:rPr lang="en-CA" sz="2800" b="1" dirty="0" smtClean="0">
                <a:solidFill>
                  <a:srgbClr val="C00000"/>
                </a:solidFill>
              </a:rPr>
              <a:t>When you think of masking?</a:t>
            </a:r>
            <a:r>
              <a:rPr lang="en-CA" sz="2000" b="1" dirty="0" smtClean="0">
                <a:solidFill>
                  <a:srgbClr val="C00000"/>
                </a:solidFill>
              </a:rPr>
              <a:t/>
            </a:r>
            <a:br>
              <a:rPr lang="en-CA" sz="2000" b="1" dirty="0" smtClean="0">
                <a:solidFill>
                  <a:srgbClr val="C00000"/>
                </a:solidFill>
              </a:rPr>
            </a:br>
            <a:endParaRPr lang="en-CA" sz="1400" b="1" dirty="0" smtClean="0">
              <a:solidFill>
                <a:srgbClr val="C00000"/>
              </a:solidFill>
            </a:endParaRPr>
          </a:p>
          <a:p>
            <a:pPr marL="180975" indent="-180975"/>
            <a:r>
              <a:rPr lang="en-CA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Painting a Window</a:t>
            </a:r>
            <a:endParaRPr lang="en-CA" sz="2000" b="1" dirty="0" smtClean="0">
              <a:solidFill>
                <a:srgbClr val="C00000"/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Use masking tape to tape up the glass pane so that you won’t paint on it.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000" i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are painting the trim only</a:t>
            </a:r>
          </a:p>
          <a:p>
            <a:pPr marL="180975" indent="-180975"/>
            <a:r>
              <a:rPr lang="en-CA" sz="2000" i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CA" sz="2000" i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CA" sz="2000" i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80975" indent="-180975"/>
            <a:r>
              <a:rPr lang="en-CA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Painting a Wall</a:t>
            </a:r>
            <a:endParaRPr lang="en-CA" sz="2000" b="1" dirty="0" smtClean="0">
              <a:solidFill>
                <a:srgbClr val="C00000"/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Use masking tape to tape up baseboard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000" i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are painting the wall only</a:t>
            </a:r>
          </a:p>
          <a:p>
            <a:pPr marL="180975" indent="-180975">
              <a:buFont typeface="Arial" pitchFamily="34" charset="0"/>
              <a:buChar char="•"/>
            </a:pPr>
            <a:endParaRPr lang="en-CA" sz="2000" i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80975" indent="-180975" algn="ctr"/>
            <a:r>
              <a:rPr lang="en-CA" sz="2800" i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Photoshop,</a:t>
            </a:r>
            <a:br>
              <a:rPr lang="en-CA" sz="2800" i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CA" sz="2800" i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CA" sz="2800" b="1" dirty="0" smtClean="0">
                <a:solidFill>
                  <a:srgbClr val="C00000"/>
                </a:solidFill>
              </a:rPr>
              <a:t>Masking is the </a:t>
            </a:r>
            <a:br>
              <a:rPr lang="en-CA" sz="2800" b="1" dirty="0" smtClean="0">
                <a:solidFill>
                  <a:srgbClr val="C00000"/>
                </a:solidFill>
              </a:rPr>
            </a:br>
            <a:r>
              <a:rPr lang="en-CA" sz="2800" b="1" dirty="0" smtClean="0">
                <a:solidFill>
                  <a:srgbClr val="C00000"/>
                </a:solidFill>
              </a:rPr>
              <a:t>“</a:t>
            </a:r>
            <a:r>
              <a:rPr lang="en-CA" sz="2800" b="1" u="sng" dirty="0" smtClean="0">
                <a:solidFill>
                  <a:srgbClr val="C00000"/>
                </a:solidFill>
              </a:rPr>
              <a:t>digital equivalent</a:t>
            </a:r>
            <a:r>
              <a:rPr lang="en-CA" sz="2800" b="1" dirty="0" smtClean="0">
                <a:solidFill>
                  <a:srgbClr val="C00000"/>
                </a:solidFill>
              </a:rPr>
              <a:t>” </a:t>
            </a:r>
          </a:p>
          <a:p>
            <a:pPr marL="180975" indent="-180975">
              <a:buFont typeface="Arial" pitchFamily="34" charset="0"/>
              <a:buChar char="•"/>
            </a:pPr>
            <a:endParaRPr lang="en-CA" sz="2000" i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80975" indent="-180975">
              <a:buFont typeface="Arial" pitchFamily="34" charset="0"/>
              <a:buChar char="•"/>
            </a:pPr>
            <a:endParaRPr lang="en-CA" sz="2000" i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530" name="Picture 2" descr="http://www.strippablecoating.com/images/Window95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72186" y="1268760"/>
            <a:ext cx="3471814" cy="2592288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6084168" y="2132856"/>
            <a:ext cx="3059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>
                <a:solidFill>
                  <a:schemeClr val="bg1">
                    <a:lumMod val="95000"/>
                  </a:schemeClr>
                </a:solidFill>
              </a:rPr>
              <a:t>Glass pane  is masked.</a:t>
            </a:r>
          </a:p>
          <a:p>
            <a:r>
              <a:rPr lang="en-CA" sz="2000" b="1" dirty="0" smtClean="0">
                <a:solidFill>
                  <a:schemeClr val="bg1">
                    <a:lumMod val="95000"/>
                  </a:schemeClr>
                </a:solidFill>
              </a:rPr>
              <a:t>Protected from being painted</a:t>
            </a:r>
            <a:endParaRPr lang="en-CA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96136" y="1628800"/>
            <a:ext cx="3347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>
                <a:solidFill>
                  <a:srgbClr val="C00000"/>
                </a:solidFill>
              </a:rPr>
              <a:t>Selected area: trim</a:t>
            </a:r>
            <a:endParaRPr lang="en-CA" sz="2000" b="1" dirty="0">
              <a:solidFill>
                <a:srgbClr val="C00000"/>
              </a:solidFill>
            </a:endParaRPr>
          </a:p>
        </p:txBody>
      </p:sp>
      <p:pic>
        <p:nvPicPr>
          <p:cNvPr id="2" name="Picture 2" descr="https://encrypted-tbn3.gstatic.com/images?q=tbn:ANd9GcRZnpJO2N5ZvtmmZiaEO11hTNlptqfSElQORyldIqG1UMdKtZ_1O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4005064"/>
            <a:ext cx="2808312" cy="28083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836712"/>
            <a:ext cx="80648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79512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MASKS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4694" t="10526" r="19099" b="13158"/>
          <a:stretch>
            <a:fillRect/>
          </a:stretch>
        </p:blipFill>
        <p:spPr bwMode="auto">
          <a:xfrm>
            <a:off x="5810018" y="332656"/>
            <a:ext cx="3333982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7020272" y="2693730"/>
            <a:ext cx="2123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solidFill>
                  <a:srgbClr val="C00000"/>
                </a:solidFill>
              </a:rPr>
              <a:t>Selected area: you __________</a:t>
            </a:r>
            <a:endParaRPr lang="en-CA" sz="20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24128" y="404664"/>
            <a:ext cx="17281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>
                <a:solidFill>
                  <a:srgbClr val="C00000"/>
                </a:solidFill>
              </a:rPr>
              <a:t>Background is masked.</a:t>
            </a:r>
          </a:p>
          <a:p>
            <a:r>
              <a:rPr lang="en-CA" sz="2000" b="1" dirty="0" smtClean="0">
                <a:solidFill>
                  <a:srgbClr val="C00000"/>
                </a:solidFill>
              </a:rPr>
              <a:t>Protected from _______</a:t>
            </a:r>
            <a:endParaRPr lang="en-CA" sz="2000" b="1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980728"/>
            <a:ext cx="5508104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r>
              <a:rPr lang="en-CA" sz="2800" b="1" dirty="0" smtClean="0">
                <a:solidFill>
                  <a:srgbClr val="C00000"/>
                </a:solidFill>
              </a:rPr>
              <a:t>What are Masks in Photoshop?</a:t>
            </a:r>
            <a:r>
              <a:rPr lang="en-CA" sz="2000" b="1" dirty="0" smtClean="0">
                <a:solidFill>
                  <a:srgbClr val="C00000"/>
                </a:solidFill>
              </a:rPr>
              <a:t/>
            </a:r>
            <a:br>
              <a:rPr lang="en-CA" sz="2000" b="1" dirty="0" smtClean="0">
                <a:solidFill>
                  <a:srgbClr val="C00000"/>
                </a:solidFill>
              </a:rPr>
            </a:br>
            <a:endParaRPr lang="en-CA" sz="1400" b="1" dirty="0" smtClean="0">
              <a:solidFill>
                <a:srgbClr val="C00000"/>
              </a:solidFill>
            </a:endParaRPr>
          </a:p>
          <a:p>
            <a:pPr marL="180975" indent="-180975"/>
            <a:r>
              <a:rPr lang="en-CA" sz="2000" b="1" dirty="0" smtClean="0">
                <a:solidFill>
                  <a:srgbClr val="C00000"/>
                </a:solidFill>
              </a:rPr>
              <a:t>You have: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400" dirty="0" smtClean="0">
                <a:solidFill>
                  <a:srgbClr val="C00000"/>
                </a:solidFill>
              </a:rPr>
              <a:t>1</a:t>
            </a:r>
            <a:r>
              <a:rPr lang="en-CA" sz="2000" dirty="0" smtClean="0">
                <a:solidFill>
                  <a:srgbClr val="C00000"/>
                </a:solidFill>
              </a:rPr>
              <a:t> layer 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contains the image (</a:t>
            </a:r>
            <a:r>
              <a:rPr lang="en-CA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background+person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You want to work with only the face/body and not the background (coloring the shirt, hair) </a:t>
            </a:r>
          </a:p>
          <a:p>
            <a:pPr marL="180975" indent="-180975"/>
            <a:endParaRPr lang="en-CA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/>
            <a:r>
              <a:rPr lang="en-CA" sz="2000" b="1" dirty="0" smtClean="0">
                <a:solidFill>
                  <a:srgbClr val="C00000"/>
                </a:solidFill>
              </a:rPr>
              <a:t>How do you do it? 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Use selection tool </a:t>
            </a: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to select the part you want to change  </a:t>
            </a:r>
            <a:b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CA" b="1" dirty="0" smtClean="0">
                <a:solidFill>
                  <a:srgbClr val="C00000"/>
                </a:solidFill>
              </a:rPr>
              <a:t>(YOU DO NOT NEED TO BE </a:t>
            </a:r>
            <a:r>
              <a:rPr lang="en-CA" b="1" dirty="0" smtClean="0">
                <a:solidFill>
                  <a:srgbClr val="6600FF"/>
                </a:solidFill>
              </a:rPr>
              <a:t>EXACT</a:t>
            </a:r>
            <a:r>
              <a:rPr lang="en-CA" b="1" dirty="0" smtClean="0">
                <a:solidFill>
                  <a:srgbClr val="C00000"/>
                </a:solidFill>
              </a:rPr>
              <a:t>) </a:t>
            </a:r>
            <a:endParaRPr lang="en-CA" sz="2000" b="1" dirty="0" smtClean="0">
              <a:solidFill>
                <a:srgbClr val="C00000"/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r>
              <a:rPr lang="en-CA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You create </a:t>
            </a:r>
            <a:r>
              <a:rPr lang="en-CA" sz="2000" b="1" u="sng" dirty="0" smtClean="0">
                <a:solidFill>
                  <a:srgbClr val="C00000"/>
                </a:solidFill>
              </a:rPr>
              <a:t>mask</a:t>
            </a:r>
            <a:r>
              <a:rPr lang="en-CA" sz="2000" b="1" dirty="0" smtClean="0">
                <a:solidFill>
                  <a:srgbClr val="C00000"/>
                </a:solidFill>
              </a:rPr>
              <a:t> </a:t>
            </a:r>
            <a:r>
              <a:rPr lang="en-CA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based on the  </a:t>
            </a:r>
            <a:r>
              <a:rPr lang="en-CA" sz="2000" b="1" u="sng" dirty="0" smtClean="0">
                <a:solidFill>
                  <a:srgbClr val="C00000"/>
                </a:solidFill>
              </a:rPr>
              <a:t>selection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 selected portion of a mask can be altered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 area outside/around the selection is protected from change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 area you didn’t select is </a:t>
            </a:r>
            <a:r>
              <a:rPr lang="en-CA" sz="2000" i="1" u="sng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masked</a:t>
            </a:r>
            <a:r>
              <a:rPr lang="en-CA" sz="2000" i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or thought of as being protected from editing. </a:t>
            </a:r>
            <a:br>
              <a:rPr lang="en-CA" sz="2000" i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CA" sz="2000" i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2" descr="http://www.strippablecoating.com/images/Window95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2186" y="3789040"/>
            <a:ext cx="3471814" cy="2592288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6084168" y="4653136"/>
            <a:ext cx="3059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>
                <a:solidFill>
                  <a:schemeClr val="bg1">
                    <a:lumMod val="95000"/>
                  </a:schemeClr>
                </a:solidFill>
              </a:rPr>
              <a:t>Glass pane  is masked.</a:t>
            </a:r>
          </a:p>
          <a:p>
            <a:r>
              <a:rPr lang="en-CA" sz="2000" b="1" dirty="0" smtClean="0">
                <a:solidFill>
                  <a:schemeClr val="bg1">
                    <a:lumMod val="95000"/>
                  </a:schemeClr>
                </a:solidFill>
              </a:rPr>
              <a:t>Protected from being painted</a:t>
            </a:r>
            <a:endParaRPr lang="en-CA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96136" y="4149080"/>
            <a:ext cx="3347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solidFill>
                  <a:srgbClr val="C00000"/>
                </a:solidFill>
              </a:rPr>
              <a:t>Selected area: trim</a:t>
            </a:r>
            <a:endParaRPr lang="en-CA" sz="2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1520" y="836712"/>
            <a:ext cx="626469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r="41325"/>
          <a:stretch>
            <a:fillRect/>
          </a:stretch>
        </p:blipFill>
        <p:spPr bwMode="auto">
          <a:xfrm>
            <a:off x="3131840" y="0"/>
            <a:ext cx="3526507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79512" y="188640"/>
            <a:ext cx="8280920" cy="76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MASKS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24" name="AutoShape 4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6" name="AutoShape 6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128" name="AutoShape 8" descr="data:image/jpeg;base64,/9j/4AAQSkZJRgABAQAAAQABAAD/2wCEAAkGBhQSEBQUEhQUFRQSFxcWFRcYGRYYFxwXGRQYGBsYGRgaHCYgHRsjGhwVIC8gIycpLSwsGh8yNTIqNSYrLCkBCQoKBQUFDQUFDSkYEhgpKSkpKSkpKSkpKSkpKSkpKSkpKSkpKSkpKSkpKSkpKSkpKSkpKSkpKSkpKSkpKSkpKf/AABEIANEA8QMBIgACEQEDEQH/xAAcAAEAAQUBAQAAAAAAAAAAAAAABwEEBQYIAwL/xABLEAABAwIDBAcDCAcECQUAAAABAAIDBBEFEiEGBxMxFCIjMkFRYTNxgQgVJEJSkaGxNFNicoKSwSVDY6I1RHOTsrPC0fEXGKTS8P/EABQBAQAAAAAAAAAAAAAAAAAAAAD/xAAUEQEAAAAAAAAAAAAAAAAAAAAA/9oADAMBAAIRAxEAPwCcUREBERAREQEREHzJIGtLnEBrQSSTYADUkk8gtLxnfLhdPcGpErh9WEGT/MOp/mVpvifWS0gpKGCWV1TcSvaOq2Ic2lxsAXnTnyDvMKIqHcLiknejii/flaf+XmQbji3ylG6ilpHHydM8N+9jAf8AiWs1Xyh8Rd3WUsf7sbyf80hH4LKUfya6g+1q4W/uMe/8yxY/bnc7BhdE6eWsc95IZFGIg3O8+GrzYAXJPkPMhBiajflizuVQ1n7sUX/U0q4pd/eKMtmfDJb7cTdffkyqOUQdE7Db/IqqRsNZGKeR5DWyNJMRcdLG+rLnkSSPMhS0uHF1Zud2mNbhUTnkmSAmCQnmSwDKT5ksLLnzug3dERAREQEREBEVtiGIxQRukmkZHG3vOeQ1o+J/JBcoo9m3xwyuLMPpaqucNLxscyMe97hcfyoNssadqzBgG+T6qIO+42/JBISKOzvPqoNa3CKuKMd6SItnA9SABYet1suzO3dHiAPRp2ucOcZu2QfwOsbeouPVBn0REBERAREQEREBERAREQEREFCVyvve24+ca8iN16envHD5O160n8RAt6Bqlffnt90Sl6JC7t6ppDrc2QnQn0LtWj0zHwC5+wDA5aypjp4G5pJXWHkB4ud5NAuSfIIM9sXsDJXU9ZPqI6SF7mkfXlDS5rB6WBJ/h81qK7K2a2WhoqJlLGLsa0hxPN7nd9zvVxv7tB4LkHGcPMFTNCb3hkfGb8+q4t/ogs1OHyasR1rISeYilaPcXNcfxYoPUnfJ6q8mLFv62CRvxDmP/wCkoOlUREBERARFbYliDIIZJpXZY4mue8+TWi5QYTbbbaPD4m9V01ROclPAzvyP/o0Ei5seY5krW8I3cSVjxV428zSk5o6UOIp4R4Nyg9Zw8dbeebmoMxzeHVT4i+tZI6OTrNitYmOM3AY2406pNyOZJPiviTeVibuddU/CRw/KyDrqCnaxoaxrWtaLBrQA0DyAGgXouOxt/iN79PrP9/Lb7s1leU29XFIzdtbMf3iHj7ngoOuFqe1e7WlrjxLGCpbqyoh6kgd4E273x18iFDGE/KExCMjjNhnb43bw3fBzLAfylShsfvuoq57Yn5qaZ2gbIRkcfstkGl/eG38EFNndsKmjqWYfi1s8nVpasaRzW5Nf5SagepIvzBdIiwu1+ykWI0r4Jhz1Y8d5jx3Xt9R+IuPFYPdhtJLNDLS1Z+mUD+DNfm9v1JPW4Fr+Nr+KDdkREBERARFhdots6OhbeqnZGeYbe8h9zG3cffayDNIodxj5SFO02pqaWX9qRzYh7wAHH77LV6r5R1cT2cFMweokcfvzj8kHRSLmr/3C4l5U3+7d/wDde8Hyi8QHeipXfwyD8pEHRyw+1u08WH0klTMdGDqt8XvPdYPUn7hc+CiCi+Us8e1omO8yyUt/BzHfmtJ3mbyn4rKyzTFBEOpGTfrkdZ7iOZ8B5AepQazj2Ny1lTJUTHNJK658h4Bo8mgWAHkF0PuV3ddBp+kzttU1DRoeccRsQz0cdC74DwKh7dSygbWCbEZmsbBZ0UbmvIfJfQuLWkBredjzNvAFdLYdtbRz24NVTyE+DZGF38t7/ggy65T3zYcIcaqgBYSFko/jjaXH+bMurLrnb5R2H5cQgl8JYMvxZI6/4OagiVbhujruFjVG77Uhj/3kbo/zcFp6v8AruBVwS/qpY3/yvDv6IO1EQIgIiICi75QmO8HDWwN51Ugaf3I+u7/Nw/xUoqJN8+AOr6/C6MP4QlFSQ8guFw1juVxfRtufig53RbHt3sqzDqrozajjvY0GUhmQNcdcneNzlsTy52WuICIiAiIgnHchvRcXNoKt5dm0ppHG5v8AqST/AJb+77IW2Y+Oh7R0VQBZmIRPpZbfbbZzCfU9mPc1cz01S6N7XsJa9jg5pHMOabgj3Gy6G2sx9tZSYHWM70ldT9UeDjcSMHuc0j4IJXuiqiArevr44I3SyvayOMZnOcbAD1KpiWJR08L5pnBkcTS57j4Af19PErlvePvOmxSXKLx0rD2cV+f7club/wAG8h4khuO3fygHyZosNBjZyM7h1z+4w90epufRqh2oqXSPL3uc97jdznEucT5knUleYC6U2L3J0UdHCaynEtS5uaQudJYF2uTKHBvVFhy5goOa7Ki7Bg3d4azu0NNp5xMJ+8grIQ7NUrO5TU7fdFGPyag4vAXvFQSO7sbz7muP5BdrRUrG91rW+4AfktU3kbwosLps2j6iQEQx+Z+27yYPx5eoDlCencw2e1zTzs4EG3uK+AFmKWlqsUrbDNNUVDiST+LieTWgfAALqDd/u/hwunyMs+Z9jNLbVzvIeTB4D48yg5PhwyV/cikd7mOPP3BXkWytY7u0tSfdFIf+ldnIg5JoqbGaT2TMRhA1s1s4b9wFlb7W49iFS2IV/FPCzCN0kQYeta4zZRm7o53XXyi35RMN8KjP2KmM/fHK3+qDm5VCoiDtHZqt41FTS/rYIn/zRtP9VklpW5uu4uC0pvcsa+M/wSOA/wAtluqAiIgKMd9dXJSGgr42hxpJpG2N7drHpe3hdtviFJywm2mzYr6GemJsZG9R3k9pDmH3ZgL+l0HHtZVvlkfJI4ufI4ve48y5xuSfeV4r2rKR8Uj45Glr43Fj2nmHNNiD7ivXCsMkqZ44YW5pJXBjR6k+PkBzJ8ACgtEW771tim4bUwRR6tdTscXa9aQFzXn0uQDbwBC0hAREQFJW7PEXVUuG0IBPRqySqJ+qI2xtcB/MJP5go1U9fJ32PLGSV8gtxQYoR+wHAvf8XANH7rvNBNCKqIID+UNti90zKCM2jja2Sax7zzctafRrbOt5uHkFDC3vfZQPjxqoL7kS8ORhPiwxtaPuLXN/hWiIMpssxprqUSdwzwh37vEbf8Lrs9cOtcQQRoRqCuithN+9NNEyOvdwZ2ixkI7J9vrXHdJHMEAX5HwQSwiwLdvMPLc3TaW3+1j/ACvdYnGN7+GQRvcKmOVzQS1kd3lx8GggZRfzJsgyW3G2sOGUpml1cbiKMHrPfbkPIDmXeA9SAeYZpazGsQvYyzznQDRrGjwH2Y2j/wDEnXLcGv2jxAuA9L68GCO+gv8Afpzcb/DoPYXd/T4XDkhGaR9uLK4dZ5H/AAtHg0fidUFvu73cw4VBZtnzyAcWW2p/Zb5MHl48z4W29EQEREBR1v7ivg0h+zLEf8+X+qkVaNvsjvgdV6cI/wDyIx+RKDlVEVQL8kHQ3yccSzUE8N9YZ838MjBb8WOUuKCvk+4NWQVMzpKeWOnmiHXe0sBe14LbB1idC/UDxU6oCIiAiIgiPfLunNXeso2XqAO2jGhkaBo5v+IOVvrD1GuI+TxsxDmmqnvYaiMmJsX14x9Z7mnUF3dB8g7z0nNaftRuyp6uXpETn0tYNRUQktcT+20EB34H1QaT8pPC709JUAezkfET/tG5h/yz96gJT7txs7jk1E+llZT1rCWubLHaOYFrr3LCWtNxcWAPM6qJZd3GJNNjQ1N/SNxH3gEINcRbphm53FJnACldGPF0pawD3gnN9wKkvZD5PEUZD8QkExHKKPM2P+J2jne4ZfigjvdjuwlxOZr3hzKRju0k5Zrf3cfmTyJ5N99geoqOjZFGyONoYyNoaxoFgGgWACrSUjImNjja1jGABrWgBoA8AByC9UBERBqG8bd1FisGU2ZPHfgy25fsO82H8OY8jzNtNsbVUEmSqhcz7L+cbv3XjQ+7mPEBdkLxq6NkrCyRjXscLOa8BzSPItOhQcRIuta3dNhct81HEL/YzR/dkcLKlFukwqK2WjiNjfrl8n353EH3IOV8LweapkEdPE+V5+qxpcfebch6lS1sh8nmV5bJiEnCboeDGQ6Q+jn91vwzfBTpQ4bFC3LDHHE37LGtYPuaAFcoLHB8FhpIWw08bYo28mtHj5k8yT4k6lXyIgIiICIiAtc3h4JJWYZUU8IBkla0NBIaLiRrtSfDRbGiCFdmvk5Rts6unLzzMcPVb7jI4XI9wb71J2A7E0VEB0amijI+vbNJ8ZHXd+KziICIiAiIgIiICIiAiIgIiICIiAiIgIiICIiAiIgIiICIiAiIgIiICIiAiIgIiICIiAiIgIiICIiAiIgIiICIiAiIgIiICIiAix20GPRUVO+onJEcdsxALj1nBo0HqQoU2w2vbWYpRTUlY6OF7YxwyZ2Zi2d7T1WtLdeWp8EE+KKMa33ugraumFK13ReJ1uIRmyW8Mul7+qiePFJ+iPPzk6/GjGbiVeg4cnV7l9eflor+Wtl49R9OH6Pe2ao0PCj63s/j56oN8g3/ALnGmHRGjpLsvtT1e1yX7mvn4KZFy7Q1smag+nA3k11qOv8ASBp7P4a2VnFik/RpT85OvxYetxKvQFk+ncvrYH+H3IOrkXOGzG0boMUglnrnPhiha+SMOqXZgKDMTlc0NOvW1N/ip12U2up8RhdLTFzmMeYyXNLTmDWuOh9HBBmkREBERAREQEREBERAREQEREBERAREQEREBERAREQWONYLFVwPgqG54pLZm3c29nBw1aQeYC12LdLhjXROFNYw+z7SXTrl/wBvXrEnVbgiDSxucwrIWdG6pcHEcSbvAEA9/wAifvUQY/Q8PEK6OOkgLI2SMYS5+Yta1rWh3beQHgFMW8neH80xRP4HG4z3Mtn4drNve+V11BOMYjBPXVsxZKHTRPkcA9hAzsY7KOp4Xtf0Qe1DE/NQfRKcdp9p/V+kfV7b4+KsIon9Gl+h03tYdMz7HqT6+35j3+JW6bu920OI0tPVNlliFLK4BhDH5sr2yauGW1725KOYX03RJerNbjQX68d78Oot9T3/AIIM8Yn9I/RKf9F55n3/ANH9323L6vLl4+Kk/cti8NPQSCoNNSl1Q8tZxA0OHCiGYZ5HE66aHwCiAup+k92a/RPtx2t83fuc8v4qxkfTdGh6s1uLN9ePQ5YefU9yDsJECICIiAiIgK1xLFIqeMyzyMijbzc8ho+8+Potf3gbwIcLpw94zyyXEMQNi4jmSfBg0ufUDxXPO1WLvrZRJXVhD3NY9sTY3ujjbIxr2tYLgDqubfxvzJ5oJtk3wsmJbhtHVVxBtmawxxfF7hcfFoVRtTjjtW4RE0eT6mPMfdYi3xWv7K71aHDKClpZTO9zYs+ZkYykPke4aF4N9VnKnfxh8bY3ObU2mZxG2jb3eI9mvX53Y78EH0d5FdBrW4PUMjHefA9k9vXK0cvXMth2X3g0WIaU8wMg5xOBZIP4Xcx6tuFrk+/fD2RxyFtTllzZezbfquym/X80hw3DdoYXVMTJYpYn5GztAimDw1rgbtJzAZh3vW1uaCRkUc4BtZVUFTHQYsQ4SHLS1o7svIBknlJyFz4kXvfMZGQEREBERARF8veACSQABck6ADzJQfSKz+eYLX40VvPOz/uqnF4de2i059dumttdfPRBdorQYvDp20WvLrt11tpr56KnzxBa/GityvnZa/3oLxfE0oa0uPJoJPuAuVbnFode2i059dunv1UdbdbdVkeIQU9IxktLOxgkeI3Sd6RzHjOx1h1QPcg1zert7T19NCaKrMfClIkcW1EfeYco6sZJ7pPwWS2F2IrTXQ1c0jJaKSIHKZHuzB1OA0mN7R9ax1UXR0knRH/2ePbR9XLV/q5dfa305fFdNbHNIw6kBbkIp4bt63V7NunWJOnqSUGShpGRtLY2NYNdGgNFz6Bc47Q7I4jh9IXVdU2PiTRBjuLM/uxzFw6jCRe7TytoulFGW/qNzqGANg456QOraU27KTrdm5p9NTbVBExq5Okfpw/Rb2zVXP5vvm9lbn1/P46K0krZejw/Tx7WXXNV69WHT2V9P6q7NLJ0j9BH6Lzy1XP5v7vtbc+r5/HVWclJJ0eH+zx7WXTLWadWHX2t9f6IOsQqqgVUBERAVtiWIMghkmldljia57z5NaLn/wAK5UY7/sZ4eHMpw4NNXK1jnG9gxnXcSQCbZuH8LoIY2lxX5zqn1NRVRxF5Ijie2dxZEDdjRkjLbWN9DqST4rzx3B4TK29ZAOwphYsqfCliAOkPiNfiq7R4Kw1BPSqYdSHQmb9RH5RePNfOPYKwyt+lUw7CmFiZvCliF9IuR5/FB64/hEJ6PeshFqeIC7KnUdbUWi5e9UxnCITFR3rIBanIBLKnUdJnNxaHlcka25e5NoMGYej/AEqmFqaIambXvai0XJfOM4KwxUf0qmFqcjUza/Sqg3HZctbe8FB94jhEJpKUGshAAmsclTY3k8LRX09VIe63bWiwmgc2eo4nGqJHNdHHMR1YoQQczWm+o8LaqO8RwZhpKUdKphYTa3msbyeHZLzqMFZ0KEdKptJqg3vNY3jptPZXuLfiEHQgrqDaGiniYXOY0gZiwtcySxLXsv4jX36g6FfO6/aKWSOWiqzesw9/CkJ5vj/u5PW40v46H6y1z5PVEI6eqDZY5byM1jz2HUPPMxqy20o6HtDQVLRZlcx9JLb7Qs6Mn1JLB7moJFRUuiCqIsHtDttR0LmNqphE6QEsBa91wDY91p8fNB4bd7Ztwyl6Q+N0gztZlaQ09YON7n3KPsX33Q1ML6bo0relU0gzZmHKHxP8NL28rhaJi2O1cvTGS1zZGMf1GySZ2ttNbuuaQDa4WWwbYnEqkQVEAifC6EtDwYRdwa9mgIB72nJBokkdN0SPrzW40uvDjv7OL/E9yvqtlPxsQ6831r9nHp9Mi5dprqtufuuxngNbw4swke49antlLIwPDzDlc1G7TGDJVkRxWlzcPrU/jURvF9Psh3NBpNGyn42H9eb6luzj1+mS8+001Vrkp+g9+a3H58OO9+F/tFINPu0xcSUhMcVosvE61PpaokebfwFvJYLaDZuvoaRgq3QROkmJZcwkECOx7rT4kIMTWMp+PW9ab2Zv2cenaRcu0VMOjp+Nh3Wm5i3Zx6/SpOfaaaq/q5pePWdvT+zNu5p2kXPqLMbMbJ4hVCing4MkMbrSOBhGrahziAC0HukckGkRx0/Q39ea3Gj14cd78OXT2nvUv4LvphpoWUop5HdEpmdbMxuYMiZ9XW17+ZWts3XYz0dzOHFnMjHDrU9soY8H05lqvH7tsX4szuHHldDkb1qfv8Ng8uVwUGy0+/2Jxpx0WQdJdlHXZp2mTXT4rTN4W82DFqINMUsIgnjN+pISXRzC1rtt3T4qS92+w7oqNrcRp4HVDJXuYSyF5a3qluVwGnWudPFYLfXg8VNRQmmZTUxdO0OcI42BwEUlgbM1/wDKCJiyn6T35b9E/Vs5fNvP2nO2vv8AvVjJHTdGh601uLN/dx69WH/E9yzZmk6R7en/AEXl1L3+b+fc5X19ys5J5ejw/SKf2suvUt3Yf8NB1mEVAqoCIiAoS+UbE6STD4wWtB6Qcz3Na2/Zc3ONhp5+am1RB8o7CnPpKWYcopXMd6CVosSfAXYB8QgibaPZ57qgni0w6kPOohHKCMeLl849s68ytPFpR2FMNaiEcqWIeLuWibR4DI6oJDqfuQ86mlB0gjHIyrK4huwxGoMcsFMZI3QU4a9skJactNG02OfUZgRdBjtoNnnno/a02lNENZ4R9rld2o9VTGdnnmKj7Wm6tORrPCP9aqDp1tRrzHjfyXrtZsrPG+GOQRRyR08TXsfPTMcDqdQ6QHxCt8ZwGQxUfWp+rTkG9TSj/Wqg6drqNeY93MFB6Yjs+80lKOLTdUTc54QNZL6HNqvio2ef0KEcWl0mqDfpENtY6bxzc9OXqPNVxLAZDSUozQdUTX+k0oGsl9DxbH4LzqMAk6FCM1PcTVB/SaW2sdNyPFsTpy8NPMIJM3MYzT4bTVHTKmBnFlbkLZGyA5Wai7L2tcc/NZnb7aylrPm59JMyZ8OI01w2/wBfPpqPHL+ChqTAJOhMGanvx5D+k0tvZxDnxbX9Fl922FSHEqSn6jr1DKlxZJFIA2BrzqY3OAOp5+nmg6lRURBiNp8ZMFJUPhyOnije5jDqS4NuBlBufcFAW1OP1mINp5aqga+Rj5WABlQwBg4LgbNk8S52p8l77wWQfP1ZmdKH8KW4DGFtugO5EvBvb05/etPMdN0aDtJ7caa3Zx3vkp/8XlyQZmropC+uth17vNrCqOb6Rz0k+OinrdZGW4RSh0XBIa+8dnjL2r/B5LvXU+KhnY3aymwzEK6ptPLpIxzMsbe9UtNwc5vqPJT3srtE2uo4qljXMbMHENdYkWe5uttPBBlkS6XQUJUS7+HcSGl4cDaqz5LgGQ5eo3XsnDn6+Sze228+GlqugPikc+djQHtLMo4pLBoTfTmoo2E3esxWmmjgndHwZWPcZIhrmY5oADZPQ80GS2X2aFXi0kE9E6OCZjw6UdIbcANeAHOcW6uaPBTfszsxDQU4gpw4RhznAOcXG7jc6lXeEUPBp4Yic3CjZHflfIwNvb1srtAREQFGe/iJzqGANg6QekDq9pp2UnW7NwPp5aqTFFnyg2xmgp+KXtb0gWLGtcb8KTwc5otz8UEXGkfx/wDR/wDqts1qnn832y+0tz6vn8dVayUUnR4f7N/vZdLVWmkOvtL6/wBF5mOm6R35r9E/Vx2t828/ac8vh5/erTh0vAg7Se3Glt2cfO0H+L7kHXEVSxxs1zSRzAIJ/Beqgvci2EYxW8N0hdw5LhzWNFukM5EPJOtvBTogIiICw22Gzja+hnpnG3FbZrvsvBDmO9wcBf0usyiDj92zFfVVErW08kktOWxStY25aWNyC4H7nPxsuodgaN8WF0ccrXMeyFjXNcLEEN1BHmsBttslPHUtxPDAOlRjLPDybUReLT+2ABbzsPFoWb2O26p8RjJjJZMzSaB+ksbhoQW+Iv8AW/I3ACFd9mATS4vI+NoLeHELl8beTPJzgVq+M7L1BiowGDq05B7SLn0mc/b10IW1b6tl6ufF5Hw008rDHEA5kb3NuGa6gWWq43sjWcOkHRpgW05DgWOBB6TO6xBFxoQfigriOzFQaSlAYLtE1+0i8ZL/AG151Gy9R0KFuRtxNUE9pFyMdNbXP6FfeI7KVZpKUCnlu0TZhlNxeS4uvCu2ZqW0EWaCRuSaoc67bWaY6axPpofuQfU+zVQKFt2t6s0jj2kXLhR/t+hUo/J42PLGSV8gI4oMUI/YDgXv+LgGj913mtK3Zbu5sTDBIwsoopXPfLyc8lrWmOPz7ou4d258bBdMUlIyKNscbQxkbQ1rRoA0CwA+CD2REQQtt1spX/OFXVgRNpBFIc7uDcfRCy5GUvtn9+noo9dPJ0eH6VSX402uVtu7BoOx5/8AcLqDF8LZUwSQSXyTMcx1jY5XCxsfBQRvL2Khw91NDS0sk7HcSRxcZ3FriY284yNLNHNBr1ZNJnrfpNL3z9Uadv8AW7HX8VkKDaWsjdDHHiMbI+CSGNcWtvke7MAIrDXVYyspnZ63+zybvNtKrrdv+/8AHRfUVM7jQ/2efYHW1Vp2T+r3/h8UF2/bTEejtd86tuZJAXZ36gMjIHsvC5+9XdTthXiSsAxNoDM2QZ3dT6TG39X9klvxWV3Z7vafEqeUVdNJBwZLsDXSsvnYLk8Qm/dHJb1JuRw9zpXET3nvn7TzkbJppp1mhBoeAbPYnXS0NWXxVMIcwTSkxElrKp+YDO0ONmWGnwU24ZgdPTZujwRQ5rZuGxrL25XygXtqvHZrZ2KhpmU8GbhsLi3Mcx6zi46+8lZRAREQEREBRpv2e4UUGWSKM8cayAFvsn6C7Ha/BSWsFtdsbBiUTIqnPkY/iDI7Kc2Ut525WJQQFQ0089YyKGamfJJTBrGBrA5zjQaWLogLX11Nrfcsx/6Z4zwohw4czZJHO1pu6RFb6v7LlJ+D7p6Kmqo6qIS8WEBrbvu2wh4QuLa9X8VuaCL92eyFfS4hUS1bI2wyMeGFvBvczNcL5Bfug81KCIgIiICIiAtS2q3a01a/jtL6arbq2ohOSS45F1u95edvELbUQRy1+P0WhbTYlGORB4E9vW9m/wDEfVRlvKwfEsSrGz/NlRERG2PKO1F2ucb5mtA+t+C6TSyDmCn3UYrUxwxdE4Qiz3fK9jR135tW3LtPQFSDsl8n+OINNfLx8pLmwszNhDiACSdHOvlbyy90XupeRB5U1MyNjWRtaxjAA1rQA0AcgANAF6o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155575" y="-952500"/>
            <a:ext cx="2295525" cy="199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/>
          <a:srcRect l="58535" t="54656"/>
          <a:stretch>
            <a:fillRect/>
          </a:stretch>
        </p:blipFill>
        <p:spPr bwMode="auto">
          <a:xfrm>
            <a:off x="6651848" y="2276872"/>
            <a:ext cx="2492152" cy="2263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/>
          <a:srcRect l="58535" t="14259" b="61214"/>
          <a:stretch>
            <a:fillRect/>
          </a:stretch>
        </p:blipFill>
        <p:spPr bwMode="auto">
          <a:xfrm>
            <a:off x="6651848" y="1052736"/>
            <a:ext cx="2492152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/>
          <a:srcRect l="11834" t="10526" r="19099" b="13158"/>
          <a:stretch>
            <a:fillRect/>
          </a:stretch>
        </p:blipFill>
        <p:spPr bwMode="auto">
          <a:xfrm>
            <a:off x="3275856" y="4797152"/>
            <a:ext cx="2232247" cy="1848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4725144"/>
            <a:ext cx="2630410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7092280" y="0"/>
            <a:ext cx="1728192" cy="132343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CA" sz="2000" b="1" dirty="0" smtClean="0">
                <a:solidFill>
                  <a:srgbClr val="C00000"/>
                </a:solidFill>
              </a:rPr>
              <a:t>Background is masked.</a:t>
            </a:r>
          </a:p>
          <a:p>
            <a:r>
              <a:rPr lang="en-CA" sz="2000" b="1" dirty="0" smtClean="0">
                <a:solidFill>
                  <a:srgbClr val="C00000"/>
                </a:solidFill>
              </a:rPr>
              <a:t>Protected from change</a:t>
            </a:r>
            <a:endParaRPr lang="en-CA" sz="2000" b="1" dirty="0">
              <a:solidFill>
                <a:srgbClr val="C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79512" y="1052736"/>
            <a:ext cx="2843808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r>
              <a:rPr lang="en-CA" sz="2800" b="1" dirty="0" smtClean="0">
                <a:solidFill>
                  <a:srgbClr val="C00000"/>
                </a:solidFill>
              </a:rPr>
              <a:t>Why Use Masks?</a:t>
            </a:r>
            <a:r>
              <a:rPr lang="en-CA" sz="2000" b="1" dirty="0" smtClean="0">
                <a:solidFill>
                  <a:srgbClr val="C00000"/>
                </a:solidFill>
              </a:rPr>
              <a:t/>
            </a:r>
            <a:br>
              <a:rPr lang="en-CA" sz="2000" b="1" dirty="0" smtClean="0">
                <a:solidFill>
                  <a:srgbClr val="C00000"/>
                </a:solidFill>
              </a:rPr>
            </a:br>
            <a:endParaRPr lang="en-CA" sz="1400" b="1" dirty="0" smtClean="0">
              <a:solidFill>
                <a:srgbClr val="C00000"/>
              </a:solidFill>
            </a:endParaRPr>
          </a:p>
          <a:p>
            <a:pPr marL="180975" indent="-180975"/>
            <a:endParaRPr lang="en-CA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r>
              <a:rPr lang="en-CA" sz="2000" b="1" dirty="0" smtClean="0"/>
              <a:t>Instead of deleting a background , you swap it with another one</a:t>
            </a:r>
            <a:br>
              <a:rPr lang="en-CA" sz="2000" b="1" dirty="0" smtClean="0"/>
            </a:br>
            <a:r>
              <a:rPr lang="en-CA" sz="2000" b="1" dirty="0" smtClean="0"/>
              <a:t/>
            </a:r>
            <a:br>
              <a:rPr lang="en-CA" sz="2000" b="1" dirty="0" smtClean="0"/>
            </a:br>
            <a:r>
              <a:rPr lang="en-CA" sz="2000" b="1" dirty="0" smtClean="0"/>
              <a:t/>
            </a:r>
            <a:br>
              <a:rPr lang="en-CA" sz="2000" b="1" dirty="0" smtClean="0"/>
            </a:br>
            <a:endParaRPr lang="en-CA" sz="2000" i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80975" indent="-180975">
              <a:buFont typeface="Arial" pitchFamily="34" charset="0"/>
              <a:buChar char="•"/>
            </a:pPr>
            <a:r>
              <a:rPr lang="en-CA" sz="2000" b="1" dirty="0" smtClean="0"/>
              <a:t>Allows you to manipulate specific parts of an image </a:t>
            </a:r>
            <a:br>
              <a:rPr lang="en-CA" sz="2000" b="1" dirty="0" smtClean="0"/>
            </a:br>
            <a:r>
              <a:rPr lang="en-CA" sz="2000" b="1" dirty="0" err="1" smtClean="0"/>
              <a:t>ie</a:t>
            </a:r>
            <a:r>
              <a:rPr lang="en-CA" sz="2000" b="1" dirty="0" smtClean="0"/>
              <a:t>. color hair, shirt, tilt head  </a:t>
            </a:r>
          </a:p>
          <a:p>
            <a:pPr>
              <a:buFont typeface="Arial" pitchFamily="34" charset="0"/>
              <a:buChar char="•"/>
            </a:pPr>
            <a:endParaRPr lang="en-CA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38042</TotalTime>
  <Words>1266</Words>
  <Application>Microsoft Office PowerPoint</Application>
  <PresentationFormat>On-screen Show (4:3)</PresentationFormat>
  <Paragraphs>294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Cambria</vt:lpstr>
      <vt:lpstr>Times New Roman</vt:lpstr>
      <vt:lpstr>Verdana</vt:lpstr>
      <vt:lpstr>Wingdings</vt:lpstr>
      <vt:lpstr>Office Theme</vt:lpstr>
      <vt:lpstr>CS2033a/b Lecture 3 Image Manipulation II “The cool stuff”        Vivi Tryphonopoulos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CSS?</dc:title>
  <dc:creator>Vivi</dc:creator>
  <cp:lastModifiedBy>Z i Z o Samir</cp:lastModifiedBy>
  <cp:revision>389</cp:revision>
  <dcterms:created xsi:type="dcterms:W3CDTF">2012-11-05T18:03:40Z</dcterms:created>
  <dcterms:modified xsi:type="dcterms:W3CDTF">2013-01-28T15:02:27Z</dcterms:modified>
</cp:coreProperties>
</file>